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700" r:id="rId2"/>
    <p:sldMasterId id="2147483711" r:id="rId3"/>
    <p:sldMasterId id="2147483741" r:id="rId4"/>
  </p:sldMasterIdLst>
  <p:notesMasterIdLst>
    <p:notesMasterId r:id="rId78"/>
  </p:notesMasterIdLst>
  <p:sldIdLst>
    <p:sldId id="2040" r:id="rId5"/>
    <p:sldId id="2147480071" r:id="rId6"/>
    <p:sldId id="2147480163" r:id="rId7"/>
    <p:sldId id="2147480164" r:id="rId8"/>
    <p:sldId id="2147480165" r:id="rId9"/>
    <p:sldId id="2147480167" r:id="rId10"/>
    <p:sldId id="2147480166" r:id="rId11"/>
    <p:sldId id="2147480168" r:id="rId12"/>
    <p:sldId id="2147480169" r:id="rId13"/>
    <p:sldId id="2147480170" r:id="rId14"/>
    <p:sldId id="2147480171" r:id="rId15"/>
    <p:sldId id="2147480123" r:id="rId16"/>
    <p:sldId id="2147480124" r:id="rId17"/>
    <p:sldId id="267" r:id="rId18"/>
    <p:sldId id="2147480154" r:id="rId19"/>
    <p:sldId id="2147480135" r:id="rId20"/>
    <p:sldId id="2147480155" r:id="rId21"/>
    <p:sldId id="2147480139" r:id="rId22"/>
    <p:sldId id="2147480141" r:id="rId23"/>
    <p:sldId id="2147480140" r:id="rId24"/>
    <p:sldId id="2147480142" r:id="rId25"/>
    <p:sldId id="2147480156" r:id="rId26"/>
    <p:sldId id="2147480157" r:id="rId27"/>
    <p:sldId id="2147480158" r:id="rId28"/>
    <p:sldId id="2147480159" r:id="rId29"/>
    <p:sldId id="2147480130" r:id="rId30"/>
    <p:sldId id="2147480173" r:id="rId31"/>
    <p:sldId id="2147480000" r:id="rId32"/>
    <p:sldId id="2147480174" r:id="rId33"/>
    <p:sldId id="2147480030" r:id="rId34"/>
    <p:sldId id="2147480129" r:id="rId35"/>
    <p:sldId id="2147479980" r:id="rId36"/>
    <p:sldId id="2147480175" r:id="rId37"/>
    <p:sldId id="2147480176" r:id="rId38"/>
    <p:sldId id="2147480177" r:id="rId39"/>
    <p:sldId id="2147480004" r:id="rId40"/>
    <p:sldId id="2147479990" r:id="rId41"/>
    <p:sldId id="2147479995" r:id="rId42"/>
    <p:sldId id="2147480125" r:id="rId43"/>
    <p:sldId id="2147480126" r:id="rId44"/>
    <p:sldId id="2147480127" r:id="rId45"/>
    <p:sldId id="2147480128" r:id="rId46"/>
    <p:sldId id="2147480132" r:id="rId47"/>
    <p:sldId id="4203" r:id="rId48"/>
    <p:sldId id="4221" r:id="rId49"/>
    <p:sldId id="4222" r:id="rId50"/>
    <p:sldId id="4208" r:id="rId51"/>
    <p:sldId id="4207" r:id="rId52"/>
    <p:sldId id="2147480106" r:id="rId53"/>
    <p:sldId id="4260" r:id="rId54"/>
    <p:sldId id="4251" r:id="rId55"/>
    <p:sldId id="4194" r:id="rId56"/>
    <p:sldId id="4195" r:id="rId57"/>
    <p:sldId id="4135" r:id="rId58"/>
    <p:sldId id="2147480096" r:id="rId59"/>
    <p:sldId id="4144" r:id="rId60"/>
    <p:sldId id="4215" r:id="rId61"/>
    <p:sldId id="4205" r:id="rId62"/>
    <p:sldId id="4211" r:id="rId63"/>
    <p:sldId id="4206" r:id="rId64"/>
    <p:sldId id="4212" r:id="rId65"/>
    <p:sldId id="4213" r:id="rId66"/>
    <p:sldId id="2147480133" r:id="rId67"/>
    <p:sldId id="4155" r:id="rId68"/>
    <p:sldId id="4154" r:id="rId69"/>
    <p:sldId id="4223" r:id="rId70"/>
    <p:sldId id="4232" r:id="rId71"/>
    <p:sldId id="4249" r:id="rId72"/>
    <p:sldId id="4252" r:id="rId73"/>
    <p:sldId id="4287" r:id="rId74"/>
    <p:sldId id="4226" r:id="rId75"/>
    <p:sldId id="363" r:id="rId76"/>
    <p:sldId id="302" r:id="rId77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79"/>
      <p:italic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Roboto" panose="02000000000000000000" pitchFamily="2" charset="0"/>
      <p:regular r:id="rId85"/>
      <p:bold r:id="rId86"/>
      <p:italic r:id="rId87"/>
      <p:boldItalic r:id="rId88"/>
    </p:embeddedFont>
    <p:embeddedFont>
      <p:font typeface="Source Sans Pro" panose="020B0503030403020204" pitchFamily="34" charset="0"/>
      <p:regular r:id="rId89"/>
      <p:bold r:id="rId90"/>
      <p:italic r:id="rId91"/>
      <p:boldItalic r:id="rId92"/>
    </p:embeddedFont>
    <p:embeddedFont>
      <p:font typeface="Source Serif Pro" panose="02040603050405020204" pitchFamily="18" charset="0"/>
      <p:regular r:id="rId93"/>
      <p:bold r:id="rId94"/>
      <p:italic r:id="rId95"/>
      <p:boldItalic r:id="rId96"/>
    </p:embeddedFont>
    <p:embeddedFont>
      <p:font typeface="Tahoma" panose="020B0604030504040204" pitchFamily="34" charset="0"/>
      <p:regular r:id="rId97"/>
      <p:bold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D9586-7F96-2A63-9B0D-6D3B7E2BE457}" v="1615" dt="2024-04-09T03:26:09.059"/>
    <p1510:client id="{E9507685-51A5-8E47-891A-25AAEC29D03A}" v="1" dt="2024-04-09T13:26:59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/>
    <p:restoredTop sz="94673"/>
  </p:normalViewPr>
  <p:slideViewPr>
    <p:cSldViewPr snapToGrid="0">
      <p:cViewPr varScale="1">
        <p:scale>
          <a:sx n="148" d="100"/>
          <a:sy n="148" d="100"/>
        </p:scale>
        <p:origin x="10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1.fntdata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9.fntdata"/><Relationship Id="rId104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9.fntdata"/><Relationship Id="rId61" Type="http://schemas.openxmlformats.org/officeDocument/2006/relationships/slide" Target="slides/slide57.xml"/><Relationship Id="rId82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/>
          </a:p>
        </p:txBody>
      </p:sp>
      <p:sp>
        <p:nvSpPr>
          <p:cNvPr id="322" name="Google Shape;3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67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2742A-A9AA-4AF4-89E2-F42C447499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6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2742A-A9AA-4AF4-89E2-F42C447499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0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2742A-A9AA-4AF4-89E2-F42C447499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2742A-A9AA-4AF4-89E2-F42C447499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2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0EAD4-3B71-1540-AD9E-25A3E7786C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2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87082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1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11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5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39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084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3540947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2962456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16972" y="300416"/>
            <a:ext cx="4710056" cy="415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0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1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2805654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1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369821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6280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0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3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5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1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59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6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34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881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448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153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0476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517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115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465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3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5434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3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8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8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76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92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376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792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81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72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31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06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476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334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51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992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169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076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0418538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5095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51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865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09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495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5741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11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99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3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07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79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52" r:id="rId15"/>
    <p:sldLayoutId id="2147483754" r:id="rId16"/>
    <p:sldLayoutId id="2147483756" r:id="rId17"/>
    <p:sldLayoutId id="2147483757" r:id="rId18"/>
    <p:sldLayoutId id="2147483758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83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9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53" r:id="rId3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91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features/copilo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1.png"/><Relationship Id="rId5" Type="http://schemas.microsoft.com/office/2007/relationships/media" Target="../media/media3.mp4"/><Relationship Id="rId10" Type="http://schemas.openxmlformats.org/officeDocument/2006/relationships/image" Target="../media/image58.png"/><Relationship Id="rId4" Type="http://schemas.openxmlformats.org/officeDocument/2006/relationships/video" Target="../media/media2.mp4"/><Relationship Id="rId9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7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b3DWXqwey4?feature=oembed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vr9AMWEU-c?feature=oembed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princeton.edu/cos597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251B-D83A-F9A4-DE00-EB2C6494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859179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"/>
              <a:t>Connecting Language </a:t>
            </a:r>
            <a:br>
              <a:rPr lang="en"/>
            </a:br>
            <a:r>
              <a:rPr lang="en"/>
              <a:t>to the World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08EF-D725-2D39-CF3C-25705AE6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/>
              <a:t>CSCI 601-471/671 (NLP: Self-Supervised Models)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FCCEF-5B0D-5663-7F59-61B3DB258DC2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290559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9DB2-8A98-7F9E-41DF-4543BCF3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Birds of View of Speech Tasks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86A0E-CDF3-12BD-A30D-53A801CC8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The progress in speech/audio is not as mature as areas. </a:t>
            </a:r>
          </a:p>
          <a:p>
            <a:r>
              <a:rPr lang="en-US"/>
              <a:t>There are various modality connections: </a:t>
            </a:r>
          </a:p>
          <a:p>
            <a:pPr lvl="1"/>
            <a:r>
              <a:rPr lang="en-US"/>
              <a:t>Speech/audio to text, Speech/audio to image, Text to speech/audio, Image to speech/audio, … </a:t>
            </a:r>
          </a:p>
          <a:p>
            <a:r>
              <a:rPr lang="en-US"/>
              <a:t>Recording audio is quite tricky: </a:t>
            </a:r>
          </a:p>
          <a:p>
            <a:pPr lvl="1"/>
            <a:r>
              <a:rPr lang="en-US"/>
              <a:t>Each microphone is different</a:t>
            </a:r>
          </a:p>
          <a:p>
            <a:pPr lvl="1"/>
            <a:r>
              <a:rPr lang="en-US"/>
              <a:t>Each room is different </a:t>
            </a:r>
          </a:p>
          <a:p>
            <a:pPr lvl="1"/>
            <a:r>
              <a:rPr lang="en-US"/>
              <a:t>Multiple audio sources (e.g., group of people)</a:t>
            </a:r>
          </a:p>
          <a:p>
            <a:pPr lvl="1"/>
            <a:r>
              <a:rPr lang="en-US"/>
              <a:t>… </a:t>
            </a:r>
          </a:p>
          <a:p>
            <a:r>
              <a:rPr lang="en-US"/>
              <a:t>There are tons of sounds in the world that are not easily captured. 	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9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C865-E56B-73C6-E4D8-2B63A477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E5263-9124-C663-15B9-26A6AD548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Audio/speech via Transformers? </a:t>
            </a:r>
          </a:p>
          <a:p>
            <a:endParaRPr lang="en-US"/>
          </a:p>
          <a:p>
            <a:r>
              <a:rPr lang="en-US"/>
              <a:t>Use the same old recipe: pre-process and feed it directly. </a:t>
            </a:r>
          </a:p>
          <a:p>
            <a:endParaRPr lang="en-US"/>
          </a:p>
          <a:p>
            <a:r>
              <a:rPr lang="en-US"/>
              <a:t>How far are we from solving it? Quite far!! </a:t>
            </a:r>
          </a:p>
        </p:txBody>
      </p:sp>
    </p:spTree>
    <p:extLst>
      <p:ext uri="{BB962C8B-B14F-4D97-AF65-F5344CB8AC3E}">
        <p14:creationId xmlns:p14="http://schemas.microsoft.com/office/powerpoint/2010/main" val="185884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AB206-CB59-941E-2992-D5933DF29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/>
              <a:t>LMs and </a:t>
            </a:r>
            <a:br>
              <a:rPr lang="en-US" sz="6000"/>
            </a:br>
            <a:r>
              <a:rPr lang="en-US" sz="6000"/>
              <a:t>Code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9D7E-96B2-4313-A6AB-EAF788351A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0F3E-FBB3-9E83-8D83-FC69A3FF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107119"/>
            <a:ext cx="9015983" cy="857542"/>
          </a:xfrm>
        </p:spPr>
        <p:txBody>
          <a:bodyPr/>
          <a:lstStyle/>
          <a:p>
            <a:r>
              <a:rPr lang="en-US"/>
              <a:t>How many people have used </a:t>
            </a: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CoPilot</a:t>
            </a:r>
            <a:r>
              <a:rPr lang="en-US"/>
              <a:t>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E780D-F795-9E14-B3A1-575E09EEFD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496C7-1034-9DC5-255B-34DE1561156C}"/>
              </a:ext>
            </a:extLst>
          </p:cNvPr>
          <p:cNvSpPr txBox="1"/>
          <p:nvPr/>
        </p:nvSpPr>
        <p:spPr>
          <a:xfrm>
            <a:off x="2093976" y="475820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2"/>
              </a:rPr>
              <a:t>https://github.com/features/copilot</a:t>
            </a:r>
            <a:r>
              <a:rPr lang="en-US" sz="1200"/>
              <a:t> </a:t>
            </a:r>
          </a:p>
        </p:txBody>
      </p:sp>
      <p:pic>
        <p:nvPicPr>
          <p:cNvPr id="1026" name="Picture 2" descr="Using GitHub Copilot in VSCode and XCode | by Raisya Nasution | Stackademic">
            <a:extLst>
              <a:ext uri="{FF2B5EF4-FFF2-40B4-BE49-F238E27FC236}">
                <a16:creationId xmlns:a16="http://schemas.microsoft.com/office/drawing/2014/main" id="{8D9EEE02-DCFE-D431-C294-C62F8AE79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72" y="1472609"/>
            <a:ext cx="6464808" cy="29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09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10" rIns="0" bIns="0" rtlCol="0">
            <a:spAutoFit/>
          </a:bodyPr>
          <a:lstStyle/>
          <a:p>
            <a:pPr marL="2651743">
              <a:lnSpc>
                <a:spcPct val="100000"/>
              </a:lnSpc>
              <a:spcBef>
                <a:spcPts val="43"/>
              </a:spcBef>
            </a:pPr>
            <a:r>
              <a:t>Some</a:t>
            </a:r>
            <a:r>
              <a:rPr spc="-61"/>
              <a:t> </a:t>
            </a:r>
            <a:r>
              <a:rPr spc="-5"/>
              <a:t>examples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E45469-3A0C-2DD8-5E5C-EEEE70D6D1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447705" y="1030943"/>
            <a:ext cx="4414573" cy="1390564"/>
            <a:chOff x="983692" y="2266801"/>
            <a:chExt cx="9706610" cy="3057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92" y="2266801"/>
              <a:ext cx="9706510" cy="30574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110" y="2371510"/>
              <a:ext cx="9287675" cy="263866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408585" y="2451292"/>
            <a:ext cx="4414573" cy="2376522"/>
            <a:chOff x="9692740" y="5389815"/>
            <a:chExt cx="9706610" cy="52254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2740" y="5389815"/>
              <a:ext cx="9706510" cy="52249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2157" y="5494524"/>
              <a:ext cx="9287675" cy="48061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77AE-6B88-15A2-21DE-81628485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A8D92-D7CB-1DA4-51B3-13DB5119AD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story is the same as what we have seen before! 😮</a:t>
            </a:r>
          </a:p>
          <a:p>
            <a:endParaRPr lang="en-US"/>
          </a:p>
          <a:p>
            <a:r>
              <a:rPr lang="en-US"/>
              <a:t>1. Pre-train on web-scale text/code data (what we have seen before)</a:t>
            </a:r>
          </a:p>
          <a:p>
            <a:r>
              <a:rPr lang="en-US"/>
              <a:t>2. More pre-training on a lot of [potentially, noisy] code data </a:t>
            </a:r>
            <a:r>
              <a:rPr lang="en-US">
                <a:solidFill>
                  <a:srgbClr val="C00000"/>
                </a:solidFill>
              </a:rPr>
              <a:t>(new)</a:t>
            </a:r>
          </a:p>
          <a:p>
            <a:r>
              <a:rPr lang="en-US"/>
              <a:t>3. Fine-tune on smaller but cleaner data </a:t>
            </a:r>
            <a:r>
              <a:rPr lang="en-US">
                <a:solidFill>
                  <a:srgbClr val="C00000"/>
                </a:solidFill>
              </a:rPr>
              <a:t>(new)</a:t>
            </a:r>
            <a:endParaRPr lang="en-US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B46CE0C9-F2BB-7D8E-A0A4-0DC3944B843B}"/>
              </a:ext>
            </a:extLst>
          </p:cNvPr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0355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E110-51B3-0996-346B-2B998FBC0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Setup: Pre-train on Code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1D1F5-98EC-40E0-BD06-1CD69A2C85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Start with GPT-3 that is already pre-trained to on text and code. </a:t>
            </a:r>
          </a:p>
          <a:p>
            <a:endParaRPr lang="en-US"/>
          </a:p>
          <a:p>
            <a:r>
              <a:rPr lang="en-US" b="1"/>
              <a:t>Codex: </a:t>
            </a:r>
            <a:r>
              <a:rPr lang="en-US"/>
              <a:t>Starting from GPT-3, do continued training on code data. </a:t>
            </a:r>
          </a:p>
          <a:p>
            <a:pPr lvl="1"/>
            <a:r>
              <a:rPr lang="en-US"/>
              <a:t>Training data: 160GB of Python code (unlabeled!!)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The goal is to evaluate model for: </a:t>
            </a:r>
          </a:p>
          <a:p>
            <a:pPr lvl="1"/>
            <a:r>
              <a:rPr lang="en-US"/>
              <a:t>Generating code from doc-string (implementing an idea)</a:t>
            </a:r>
          </a:p>
          <a:p>
            <a:pPr lvl="1"/>
            <a:r>
              <a:rPr lang="en-US"/>
              <a:t>Generating doc-string from code (explaining code)</a:t>
            </a:r>
          </a:p>
          <a:p>
            <a:pPr lvl="1"/>
            <a:endParaRPr lang="en-US"/>
          </a:p>
          <a:p>
            <a:r>
              <a:rPr lang="en-US"/>
              <a:t>Why should this work?</a:t>
            </a:r>
          </a:p>
          <a:p>
            <a:pPr lvl="1"/>
            <a:r>
              <a:rPr lang="en-US"/>
              <a:t>Human written code often comes with comments (i.e., free supervision)!! 😍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3C408E7F-0CEA-B69C-219B-0FAF60A5F4DB}"/>
              </a:ext>
            </a:extLst>
          </p:cNvPr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97217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1179-15E4-C5BD-E6D6-E428202E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Fine-tuning on Clean[er]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86836-9940-101E-3A22-CA633526F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0982" y="1390650"/>
            <a:ext cx="4756728" cy="3077573"/>
          </a:xfrm>
        </p:spPr>
        <p:txBody>
          <a:bodyPr/>
          <a:lstStyle/>
          <a:p>
            <a:r>
              <a:rPr lang="en-US"/>
              <a:t>Competitive Programming (10,000 problems)</a:t>
            </a:r>
          </a:p>
          <a:p>
            <a:pPr lvl="1"/>
            <a:r>
              <a:rPr lang="en-US"/>
              <a:t>Problem descriptions as docstrings</a:t>
            </a:r>
          </a:p>
          <a:p>
            <a:pPr lvl="1"/>
            <a:r>
              <a:rPr lang="en-US"/>
              <a:t>These have unit test coverage</a:t>
            </a:r>
          </a:p>
          <a:p>
            <a:endParaRPr lang="en-US"/>
          </a:p>
          <a:p>
            <a:r>
              <a:rPr lang="en-US"/>
              <a:t>Continuous Integration (40,000 functions)</a:t>
            </a:r>
          </a:p>
          <a:p>
            <a:pPr lvl="1"/>
            <a:r>
              <a:rPr lang="en-US"/>
              <a:t>“Developers regularly merge code changes into a central repository, after which automated builds and tests are run.”</a:t>
            </a:r>
          </a:p>
          <a:p>
            <a:pPr lvl="1"/>
            <a:r>
              <a:rPr lang="en-US"/>
              <a:t>These come with free test functions.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0D9005D-850D-11ED-7C2F-1CCD8DDE8797}"/>
              </a:ext>
            </a:extLst>
          </p:cNvPr>
          <p:cNvPicPr/>
          <p:nvPr/>
        </p:nvPicPr>
        <p:blipFill rotWithShape="1">
          <a:blip r:embed="rId2" cstate="print"/>
          <a:srcRect r="31628" b="9360"/>
          <a:stretch/>
        </p:blipFill>
        <p:spPr>
          <a:xfrm>
            <a:off x="1652954" y="3980446"/>
            <a:ext cx="2305551" cy="858839"/>
          </a:xfrm>
          <a:prstGeom prst="rect">
            <a:avLst/>
          </a:prstGeom>
        </p:spPr>
      </p:pic>
      <p:sp>
        <p:nvSpPr>
          <p:cNvPr id="7" name="object 9">
            <a:extLst>
              <a:ext uri="{FF2B5EF4-FFF2-40B4-BE49-F238E27FC236}">
                <a16:creationId xmlns:a16="http://schemas.microsoft.com/office/drawing/2014/main" id="{6FCF00C1-6E06-BC2E-CD22-4277184BE995}"/>
              </a:ext>
            </a:extLst>
          </p:cNvPr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07CC3E-5708-3B69-F0C6-B9E931902511}"/>
              </a:ext>
            </a:extLst>
          </p:cNvPr>
          <p:cNvSpPr/>
          <p:nvPr/>
        </p:nvSpPr>
        <p:spPr>
          <a:xfrm>
            <a:off x="4862853" y="1423118"/>
            <a:ext cx="244857" cy="2888056"/>
          </a:xfrm>
          <a:prstGeom prst="rightBrace">
            <a:avLst>
              <a:gd name="adj1" fmla="val 2948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91FE8A-B18F-0FF1-C197-38F73A46DC76}"/>
              </a:ext>
            </a:extLst>
          </p:cNvPr>
          <p:cNvSpPr txBox="1">
            <a:spLocks/>
          </p:cNvSpPr>
          <p:nvPr/>
        </p:nvSpPr>
        <p:spPr>
          <a:xfrm>
            <a:off x="5178583" y="1341764"/>
            <a:ext cx="3596328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They also do additional filtering. </a:t>
            </a:r>
          </a:p>
          <a:p>
            <a:r>
              <a:rPr lang="en-US"/>
              <a:t>Filter out:</a:t>
            </a:r>
          </a:p>
          <a:p>
            <a:pPr lvl="1"/>
            <a:r>
              <a:rPr lang="en-US"/>
              <a:t>Low-quality docstring</a:t>
            </a:r>
          </a:p>
          <a:p>
            <a:pPr lvl="1"/>
            <a:r>
              <a:rPr lang="en-US"/>
              <a:t>Stateful functions that may be missing variables outside them.</a:t>
            </a:r>
          </a:p>
          <a:p>
            <a:pPr lvl="1"/>
            <a:endParaRPr lang="en-US"/>
          </a:p>
          <a:p>
            <a:r>
              <a:rPr lang="en-US"/>
              <a:t>Approach:</a:t>
            </a:r>
          </a:p>
          <a:p>
            <a:pPr lvl="1"/>
            <a:r>
              <a:rPr lang="en-US"/>
              <a:t>Use Codex-12B to generate 100 samples per problem, discard the problem if no generation passes.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2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0EA0-441A-6283-70DD-05172864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6EAE6-CE71-A29F-C955-A778010577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164 hand-written problems</a:t>
            </a:r>
          </a:p>
          <a:p>
            <a:pPr lvl="1"/>
            <a:r>
              <a:rPr lang="en-US"/>
              <a:t>Hand-written to avoid overlap with the training data (“training data leakage”)</a:t>
            </a:r>
          </a:p>
          <a:p>
            <a:pPr lvl="2"/>
            <a:r>
              <a:rPr lang="en-US"/>
              <a:t>Although in practice it’s hard to control for this. </a:t>
            </a:r>
          </a:p>
          <a:p>
            <a:pPr lvl="1"/>
            <a:r>
              <a:rPr lang="en-US"/>
              <a:t>Evaluates language comprehension, reasoning, algorithms and simple math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91FD0EA5-2939-8C53-566D-60EBBD8C9A2F}"/>
              </a:ext>
            </a:extLst>
          </p:cNvPr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014AF-57C1-DE89-1269-9FF1B7DE20A4}"/>
              </a:ext>
            </a:extLst>
          </p:cNvPr>
          <p:cNvSpPr txBox="1"/>
          <p:nvPr/>
        </p:nvSpPr>
        <p:spPr>
          <a:xfrm>
            <a:off x="524666" y="2929436"/>
            <a:ext cx="8431781" cy="12926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300">
                <a:latin typeface="Consolas" panose="020B0609020204030204" pitchFamily="49" charset="0"/>
                <a:cs typeface="Consolas" panose="020B0609020204030204" pitchFamily="49" charset="0"/>
              </a:rPr>
              <a:t>“Check if two words have the same characters.”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300">
                <a:latin typeface="Consolas" panose="020B0609020204030204" pitchFamily="49" charset="0"/>
                <a:cs typeface="Consolas" panose="020B0609020204030204" pitchFamily="49" charset="0"/>
              </a:rPr>
              <a:t>“Return median of elements in the list l.”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3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300" err="1">
                <a:latin typeface="Consolas" panose="020B0609020204030204" pitchFamily="49" charset="0"/>
                <a:cs typeface="Consolas" panose="020B0609020204030204" pitchFamily="49" charset="0"/>
              </a:rPr>
              <a:t>sum_to_n</a:t>
            </a:r>
            <a:r>
              <a:rPr lang="en-US" sz="1300">
                <a:latin typeface="Consolas" panose="020B0609020204030204" pitchFamily="49" charset="0"/>
                <a:cs typeface="Consolas" panose="020B0609020204030204" pitchFamily="49" charset="0"/>
              </a:rPr>
              <a:t> is a function that sums numbers from 1 to n.”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300">
                <a:latin typeface="Consolas" panose="020B0609020204030204" pitchFamily="49" charset="0"/>
                <a:cs typeface="Consolas" panose="020B0609020204030204" pitchFamily="49" charset="0"/>
              </a:rPr>
              <a:t>“Given a non-empty list of integers </a:t>
            </a:r>
            <a:r>
              <a:rPr lang="en-US" sz="130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1300">
                <a:latin typeface="Consolas" panose="020B0609020204030204" pitchFamily="49" charset="0"/>
                <a:cs typeface="Consolas" panose="020B0609020204030204" pitchFamily="49" charset="0"/>
              </a:rPr>
              <a:t>. add the even elements that are at odd indices.”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300">
                <a:latin typeface="Consolas" panose="020B0609020204030204" pitchFamily="49" charset="0"/>
                <a:cs typeface="Consolas" panose="020B0609020204030204" pitchFamily="49" charset="0"/>
              </a:rPr>
              <a:t>“Return true if a given number is prime, and false otherwise.”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300">
                <a:latin typeface="Consolas" panose="020B0609020204030204" pitchFamily="49" charset="0"/>
                <a:cs typeface="Consolas" panose="020B0609020204030204" pitchFamily="49" charset="0"/>
              </a:rPr>
              <a:t>“Return n-</a:t>
            </a:r>
            <a:r>
              <a:rPr lang="en-US" sz="1300" err="1">
                <a:latin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sz="1300">
                <a:latin typeface="Consolas" panose="020B0609020204030204" pitchFamily="49" charset="0"/>
                <a:cs typeface="Consolas" panose="020B0609020204030204" pitchFamily="49" charset="0"/>
              </a:rPr>
              <a:t> Fibonacci number.”</a:t>
            </a:r>
          </a:p>
        </p:txBody>
      </p:sp>
    </p:spTree>
    <p:extLst>
      <p:ext uri="{BB962C8B-B14F-4D97-AF65-F5344CB8AC3E}">
        <p14:creationId xmlns:p14="http://schemas.microsoft.com/office/powerpoint/2010/main" val="240919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0EA0-441A-6283-70DD-05172864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6EAE6-CE71-A29F-C955-A778010577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Format:</a:t>
            </a:r>
          </a:p>
          <a:p>
            <a:pPr lvl="1"/>
            <a:r>
              <a:rPr lang="en-US"/>
              <a:t>function signature</a:t>
            </a:r>
          </a:p>
          <a:p>
            <a:pPr lvl="1"/>
            <a:r>
              <a:rPr lang="en-US"/>
              <a:t>docstring with examples</a:t>
            </a:r>
          </a:p>
          <a:p>
            <a:pPr lvl="1"/>
            <a:r>
              <a:rPr lang="en-US"/>
              <a:t>unit-tests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91FD0EA5-2939-8C53-566D-60EBBD8C9A2F}"/>
              </a:ext>
            </a:extLst>
          </p:cNvPr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4917D093-23A9-E299-A6B1-DE1FD24983DE}"/>
              </a:ext>
            </a:extLst>
          </p:cNvPr>
          <p:cNvGrpSpPr/>
          <p:nvPr/>
        </p:nvGrpSpPr>
        <p:grpSpPr>
          <a:xfrm>
            <a:off x="4741503" y="993864"/>
            <a:ext cx="3892136" cy="2131621"/>
            <a:chOff x="10424747" y="2185272"/>
            <a:chExt cx="8557895" cy="4686935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427FC86-A38C-E811-0F6F-1ADDC6A4584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4747" y="2185272"/>
              <a:ext cx="8557267" cy="4686687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02EBDD2-F4D3-F5F9-D3DE-32086B78292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4168" y="2289981"/>
              <a:ext cx="8138431" cy="4267852"/>
            </a:xfrm>
            <a:prstGeom prst="rect">
              <a:avLst/>
            </a:prstGeom>
          </p:spPr>
        </p:pic>
      </p:grpSp>
      <p:grpSp>
        <p:nvGrpSpPr>
          <p:cNvPr id="9" name="object 7">
            <a:extLst>
              <a:ext uri="{FF2B5EF4-FFF2-40B4-BE49-F238E27FC236}">
                <a16:creationId xmlns:a16="http://schemas.microsoft.com/office/drawing/2014/main" id="{1F43008F-B88E-A6BB-6C32-BBE1021FAF20}"/>
              </a:ext>
            </a:extLst>
          </p:cNvPr>
          <p:cNvGrpSpPr/>
          <p:nvPr/>
        </p:nvGrpSpPr>
        <p:grpSpPr>
          <a:xfrm>
            <a:off x="1033352" y="3230790"/>
            <a:ext cx="4094007" cy="1482980"/>
            <a:chOff x="2271393" y="7103750"/>
            <a:chExt cx="9001760" cy="3260725"/>
          </a:xfrm>
        </p:grpSpPr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D4C58206-932C-B175-112E-AB6EF5E1F0F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1393" y="7103750"/>
              <a:ext cx="9001479" cy="3260644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66DD12D2-2B2E-DE0C-9FCD-DBB5F000486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0811" y="7208459"/>
              <a:ext cx="8582644" cy="2841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96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AB206-CB59-941E-2992-D5933DF29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/>
              <a:t>Transformers for Speech and Audio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9D7E-96B2-4313-A6AB-EAF788351A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0EA0-441A-6283-70DD-05172864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6EAE6-CE71-A29F-C955-A778010577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The traditional NLP metrics are not necessarily good for code generation.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Instead, they measure functional correctness. </a:t>
            </a:r>
          </a:p>
          <a:p>
            <a:pPr lvl="1"/>
            <a:r>
              <a:rPr lang="en-US"/>
              <a:t>Whether the generated code (ignoring its details) passes all unit tests </a:t>
            </a:r>
          </a:p>
          <a:p>
            <a:pPr lvl="1"/>
            <a:r>
              <a:rPr lang="en-US"/>
              <a:t>This is the way humans evaluate correctness of the code rather than its content.</a:t>
            </a:r>
          </a:p>
          <a:p>
            <a:pPr lvl="1"/>
            <a:endParaRPr lang="en-US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91FD0EA5-2939-8C53-566D-60EBBD8C9A2F}"/>
              </a:ext>
            </a:extLst>
          </p:cNvPr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D685AC26-0703-6408-1295-EF9F8E4153D3}"/>
              </a:ext>
            </a:extLst>
          </p:cNvPr>
          <p:cNvGrpSpPr/>
          <p:nvPr/>
        </p:nvGrpSpPr>
        <p:grpSpPr>
          <a:xfrm>
            <a:off x="6004401" y="2193911"/>
            <a:ext cx="1577705" cy="1005307"/>
            <a:chOff x="15851830" y="6286818"/>
            <a:chExt cx="3469004" cy="221043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A7708C17-3844-0467-339C-93154F4557E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51830" y="6286818"/>
              <a:ext cx="3468461" cy="2209886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E759F64D-407B-F0D8-7AB6-C1CB71DA749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1248" y="6391527"/>
              <a:ext cx="3049626" cy="1791051"/>
            </a:xfrm>
            <a:prstGeom prst="rect">
              <a:avLst/>
            </a:prstGeom>
          </p:spPr>
        </p:pic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9F003DFA-773C-5E39-B13B-DAFF63ECB614}"/>
              </a:ext>
            </a:extLst>
          </p:cNvPr>
          <p:cNvSpPr txBox="1"/>
          <p:nvPr/>
        </p:nvSpPr>
        <p:spPr>
          <a:xfrm>
            <a:off x="6441478" y="3101617"/>
            <a:ext cx="703513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>
                <a:latin typeface="Arial MT"/>
                <a:cs typeface="Arial MT"/>
              </a:rPr>
              <a:t>BLEU</a:t>
            </a:r>
            <a:r>
              <a:rPr sz="1114" spc="-14">
                <a:latin typeface="Arial MT"/>
                <a:cs typeface="Arial MT"/>
              </a:rPr>
              <a:t> </a:t>
            </a:r>
            <a:r>
              <a:rPr sz="1114" spc="25">
                <a:latin typeface="Arial MT"/>
                <a:cs typeface="Arial MT"/>
              </a:rPr>
              <a:t>=</a:t>
            </a:r>
            <a:r>
              <a:rPr sz="1114" spc="-11">
                <a:latin typeface="Arial MT"/>
                <a:cs typeface="Arial MT"/>
              </a:rPr>
              <a:t> 81</a:t>
            </a:r>
            <a:endParaRPr sz="1114">
              <a:latin typeface="Arial MT"/>
              <a:cs typeface="Arial MT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EB45A03-711B-A216-DC6A-38E6BD333984}"/>
              </a:ext>
            </a:extLst>
          </p:cNvPr>
          <p:cNvSpPr txBox="1"/>
          <p:nvPr/>
        </p:nvSpPr>
        <p:spPr>
          <a:xfrm>
            <a:off x="6079673" y="2004745"/>
            <a:ext cx="1426953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/>
              <a:t>Non-equivalent</a:t>
            </a:r>
            <a:r>
              <a:rPr sz="1114" b="1" spc="82"/>
              <a:t> </a:t>
            </a:r>
            <a:r>
              <a:rPr sz="1114" b="1" spc="-9"/>
              <a:t>code</a:t>
            </a:r>
            <a:endParaRPr sz="1114"/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A256AE56-10CD-C0E6-9238-22ABCE513EBD}"/>
              </a:ext>
            </a:extLst>
          </p:cNvPr>
          <p:cNvGrpSpPr/>
          <p:nvPr/>
        </p:nvGrpSpPr>
        <p:grpSpPr>
          <a:xfrm>
            <a:off x="3895957" y="2012712"/>
            <a:ext cx="1694669" cy="1367461"/>
            <a:chOff x="11215857" y="5888404"/>
            <a:chExt cx="3726179" cy="3006725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8B6832BF-D0A3-72EA-B83B-7AFFEB7E3AC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5857" y="5888404"/>
              <a:ext cx="3725570" cy="3006714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5C0EAB74-94C9-2A74-4389-450FFAE6E22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5274" y="5993113"/>
              <a:ext cx="3306734" cy="2587879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815D258-EA1A-EE74-C0F7-8581017E85EA}"/>
              </a:ext>
            </a:extLst>
          </p:cNvPr>
          <p:cNvSpPr txBox="1"/>
          <p:nvPr/>
        </p:nvSpPr>
        <p:spPr>
          <a:xfrm>
            <a:off x="4391499" y="3282816"/>
            <a:ext cx="703513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>
                <a:latin typeface="Arial MT"/>
                <a:cs typeface="Arial MT"/>
              </a:rPr>
              <a:t>BLEU</a:t>
            </a:r>
            <a:r>
              <a:rPr sz="1114" spc="-14">
                <a:latin typeface="Arial MT"/>
                <a:cs typeface="Arial MT"/>
              </a:rPr>
              <a:t> </a:t>
            </a:r>
            <a:r>
              <a:rPr sz="1114" spc="25">
                <a:latin typeface="Arial MT"/>
                <a:cs typeface="Arial MT"/>
              </a:rPr>
              <a:t>=</a:t>
            </a:r>
            <a:r>
              <a:rPr sz="1114" spc="-11">
                <a:latin typeface="Arial MT"/>
                <a:cs typeface="Arial MT"/>
              </a:rPr>
              <a:t> 66</a:t>
            </a:r>
            <a:endParaRPr sz="1114">
              <a:latin typeface="Arial MT"/>
              <a:cs typeface="Arial MT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EDB8719-8A2B-B695-FB5F-84DEBC7840CC}"/>
              </a:ext>
            </a:extLst>
          </p:cNvPr>
          <p:cNvSpPr txBox="1"/>
          <p:nvPr/>
        </p:nvSpPr>
        <p:spPr>
          <a:xfrm>
            <a:off x="4192417" y="1823546"/>
            <a:ext cx="1101477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/>
              <a:t>Equivalent</a:t>
            </a:r>
            <a:r>
              <a:rPr sz="1114" b="1" spc="-55"/>
              <a:t> </a:t>
            </a:r>
            <a:r>
              <a:rPr sz="1114" b="1" spc="-9"/>
              <a:t>code</a:t>
            </a:r>
            <a:endParaRPr sz="1114"/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A8BED79F-1C4F-15FD-8E46-CA48958CC77D}"/>
              </a:ext>
            </a:extLst>
          </p:cNvPr>
          <p:cNvGrpSpPr/>
          <p:nvPr/>
        </p:nvGrpSpPr>
        <p:grpSpPr>
          <a:xfrm>
            <a:off x="997547" y="2145001"/>
            <a:ext cx="1456410" cy="937151"/>
            <a:chOff x="13710880" y="3071468"/>
            <a:chExt cx="3202305" cy="2060575"/>
          </a:xfrm>
        </p:grpSpPr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FFB5E32A-B079-35C5-2AD2-2F017763F91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0880" y="3071468"/>
              <a:ext cx="3202219" cy="2060473"/>
            </a:xfrm>
            <a:prstGeom prst="rect">
              <a:avLst/>
            </a:prstGeom>
          </p:spPr>
        </p:pic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2C2D240D-2432-BAA9-557B-217DBCB0EDF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20298" y="3176177"/>
              <a:ext cx="2783384" cy="1641482"/>
            </a:xfrm>
            <a:prstGeom prst="rect">
              <a:avLst/>
            </a:prstGeom>
          </p:spPr>
        </p:pic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7B464C66-1C8D-4C82-AB3A-CA8A8FA9E0C7}"/>
              </a:ext>
            </a:extLst>
          </p:cNvPr>
          <p:cNvSpPr txBox="1"/>
          <p:nvPr/>
        </p:nvSpPr>
        <p:spPr>
          <a:xfrm>
            <a:off x="1181567" y="1955834"/>
            <a:ext cx="1088481" cy="17845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114" b="1"/>
              <a:t>Reference</a:t>
            </a:r>
            <a:r>
              <a:rPr sz="1114" b="1" spc="89"/>
              <a:t> </a:t>
            </a:r>
            <a:r>
              <a:rPr sz="1114" b="1" spc="-9"/>
              <a:t>code</a:t>
            </a:r>
            <a:endParaRPr sz="1114"/>
          </a:p>
        </p:txBody>
      </p:sp>
    </p:spTree>
    <p:extLst>
      <p:ext uri="{BB962C8B-B14F-4D97-AF65-F5344CB8AC3E}">
        <p14:creationId xmlns:p14="http://schemas.microsoft.com/office/powerpoint/2010/main" val="367042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0EA0-441A-6283-70DD-05172864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6EAE6-CE71-A29F-C955-A778010577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2768" y="1390650"/>
            <a:ext cx="8085415" cy="3077573"/>
          </a:xfrm>
        </p:spPr>
        <p:txBody>
          <a:bodyPr/>
          <a:lstStyle/>
          <a:p>
            <a:r>
              <a:rPr lang="en-US"/>
              <a:t>Given a prompt, generate k samples</a:t>
            </a:r>
          </a:p>
          <a:p>
            <a:pPr lvl="1"/>
            <a:r>
              <a:rPr lang="en-US"/>
              <a:t>For each, sample tokens until a stop sequence is encountered</a:t>
            </a:r>
          </a:p>
          <a:p>
            <a:endParaRPr lang="en-US"/>
          </a:p>
          <a:p>
            <a:r>
              <a:rPr lang="en-US" b="1" err="1"/>
              <a:t>pass@k</a:t>
            </a:r>
            <a:r>
              <a:rPr lang="en-US"/>
              <a:t>: the probability that </a:t>
            </a:r>
            <a:r>
              <a:rPr lang="en-US" b="1"/>
              <a:t>at least one </a:t>
            </a:r>
            <a:r>
              <a:rPr lang="en-US"/>
              <a:t>of the top k-generated code samples for a problem passes the unit tests.</a:t>
            </a:r>
          </a:p>
          <a:p>
            <a:pPr lvl="1"/>
            <a:r>
              <a:rPr lang="en-US"/>
              <a:t>How do you compute this? </a:t>
            </a:r>
          </a:p>
          <a:p>
            <a:pPr lvl="2"/>
            <a:r>
              <a:rPr lang="en-US"/>
              <a:t>Think about it! ;-)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91FD0EA5-2939-8C53-566D-60EBBD8C9A2F}"/>
              </a:ext>
            </a:extLst>
          </p:cNvPr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13222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A340-A810-EAAE-47A9-23DC4C22D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B0E67-8BA0-476F-9888-BF10C1C22A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064" y="1390650"/>
            <a:ext cx="5031402" cy="3077573"/>
          </a:xfrm>
        </p:spPr>
        <p:txBody>
          <a:bodyPr/>
          <a:lstStyle/>
          <a:p>
            <a:r>
              <a:rPr lang="en-US"/>
              <a:t>Scaling improves the results </a:t>
            </a:r>
          </a:p>
          <a:p>
            <a:endParaRPr lang="en-US"/>
          </a:p>
          <a:p>
            <a:r>
              <a:rPr lang="en-US"/>
              <a:t>Just pre-training code (Codex) gives a major boost. </a:t>
            </a:r>
          </a:p>
          <a:p>
            <a:endParaRPr lang="en-US"/>
          </a:p>
          <a:p>
            <a:r>
              <a:rPr lang="en-US"/>
              <a:t>Reranking heuristics: </a:t>
            </a:r>
          </a:p>
          <a:p>
            <a:pPr marL="342900" lvl="1" indent="0">
              <a:buNone/>
            </a:pPr>
            <a:r>
              <a:rPr lang="en-US" sz="1400"/>
              <a:t>Generate 100 samples per problem and selecting the sample with the highest mean log-probability or by selecting the sample that passes the unit tests (oracle).</a:t>
            </a:r>
          </a:p>
        </p:txBody>
      </p:sp>
      <p:pic>
        <p:nvPicPr>
          <p:cNvPr id="5" name="Picture 4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4DB6F0DF-96BE-B3B0-9C86-E97669F2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465" y="1657972"/>
            <a:ext cx="3554036" cy="2464991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7B53FD8C-5A5C-FBDB-C3C9-92DD9D53B794}"/>
              </a:ext>
            </a:extLst>
          </p:cNvPr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98554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7EE3-224B-B5C1-9808-AD3C11FA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w/ Open-source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D59FC-C399-B675-3F19-86B0D1C7C1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038081" cy="3077573"/>
          </a:xfrm>
        </p:spPr>
        <p:txBody>
          <a:bodyPr/>
          <a:lstStyle/>
          <a:p>
            <a:r>
              <a:rPr lang="en-US"/>
              <a:t>Existing open-source models (GPT-J and GPT-Neo) know a surprising amount about code generation!! </a:t>
            </a:r>
          </a:p>
          <a:p>
            <a:endParaRPr lang="en-US"/>
          </a:p>
          <a:p>
            <a:r>
              <a:rPr lang="en-US"/>
              <a:t>Reason: The Pile (used for GPT-J) contains a lot of code: 8% GitHub code, along with natural language data</a:t>
            </a: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2C3CBE9D-9C07-7538-33C2-2715ADBD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36" y="964661"/>
            <a:ext cx="3924635" cy="3752850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36B44A38-66B5-B08C-B9BE-8D4B138DA298}"/>
              </a:ext>
            </a:extLst>
          </p:cNvPr>
          <p:cNvSpPr txBox="1"/>
          <p:nvPr/>
        </p:nvSpPr>
        <p:spPr>
          <a:xfrm>
            <a:off x="2296564" y="4926680"/>
            <a:ext cx="4414528" cy="165083"/>
          </a:xfrm>
          <a:prstGeom prst="rect">
            <a:avLst/>
          </a:prstGeom>
        </p:spPr>
        <p:txBody>
          <a:bodyPr vert="horz" wrap="square" lIns="0" tIns="3466" rIns="0" bIns="0" rtlCol="0">
            <a:spAutoFit/>
          </a:bodyPr>
          <a:lstStyle/>
          <a:p>
            <a:pPr marL="5776" algn="ctr">
              <a:spcBef>
                <a:spcPts val="27"/>
              </a:spcBef>
            </a:pPr>
            <a:r>
              <a:rPr lang="en-US" sz="1050"/>
              <a:t>Evaluating Large Language Models Trained on Code, 2021</a:t>
            </a:r>
            <a:endParaRPr sz="88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92033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CE54-C437-3B56-639F-900F66D0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Result: Degradation with Length </a:t>
            </a:r>
          </a:p>
        </p:txBody>
      </p:sp>
      <p:pic>
        <p:nvPicPr>
          <p:cNvPr id="4" name="Picture 3" descr="A graph with a line&#10;&#10;Description automatically generated">
            <a:extLst>
              <a:ext uri="{FF2B5EF4-FFF2-40B4-BE49-F238E27FC236}">
                <a16:creationId xmlns:a16="http://schemas.microsoft.com/office/drawing/2014/main" id="{55A00FA6-2321-3F79-B2AD-A53FD6B4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270145"/>
            <a:ext cx="4758534" cy="3198078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79D2673-F8B3-B104-2D5A-F2E4DBB7F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470814" cy="3077573"/>
          </a:xfrm>
        </p:spPr>
        <p:txBody>
          <a:bodyPr/>
          <a:lstStyle/>
          <a:p>
            <a:r>
              <a:rPr lang="en-US"/>
              <a:t>The longer the inputs instructions are, the lower the model performance is.  </a:t>
            </a:r>
          </a:p>
        </p:txBody>
      </p:sp>
    </p:spTree>
    <p:extLst>
      <p:ext uri="{BB962C8B-B14F-4D97-AF65-F5344CB8AC3E}">
        <p14:creationId xmlns:p14="http://schemas.microsoft.com/office/powerpoint/2010/main" val="632868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6D08-D035-9890-3418-C405877C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EBF7D-FDF3-77BF-87BE-1D9907AF57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Our focus: building a bridge between natural language and code. </a:t>
            </a:r>
          </a:p>
          <a:p>
            <a:endParaRPr lang="en-US"/>
          </a:p>
          <a:p>
            <a:r>
              <a:rPr lang="en-US"/>
              <a:t>Turns out the ideas in prior chapters go a long way! </a:t>
            </a:r>
          </a:p>
          <a:p>
            <a:endParaRPr lang="en-US"/>
          </a:p>
          <a:p>
            <a:r>
              <a:rPr lang="en-US"/>
              <a:t>The importance of this is more than just increasing the productivity of programmers! </a:t>
            </a:r>
          </a:p>
          <a:p>
            <a:r>
              <a:rPr lang="en-US"/>
              <a:t>In the next part, we will use this bridge to enable LMs speak to do various things!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91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AB206-CB59-941E-2992-D5933DF29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/>
              <a:t>Connecting Language </a:t>
            </a:r>
            <a:br>
              <a:rPr lang="en-US" sz="6000"/>
            </a:br>
            <a:r>
              <a:rPr lang="en-US" sz="6000"/>
              <a:t>to Actions/Tools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9D7E-96B2-4313-A6AB-EAF788351A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BB5CD-F1FB-20ED-C7F7-446A5006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Leverage LLMs for Real-World Tasks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6E135C-80D7-88DE-B7C5-7BB016C76784}"/>
              </a:ext>
            </a:extLst>
          </p:cNvPr>
          <p:cNvSpPr/>
          <p:nvPr/>
        </p:nvSpPr>
        <p:spPr>
          <a:xfrm>
            <a:off x="2615946" y="2556006"/>
            <a:ext cx="1302524" cy="8408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LLM</a:t>
            </a:r>
          </a:p>
        </p:txBody>
      </p:sp>
      <p:pic>
        <p:nvPicPr>
          <p:cNvPr id="7" name="Picture 6" descr="A green circle with a white circle&#10;&#10;Description automatically generated">
            <a:extLst>
              <a:ext uri="{FF2B5EF4-FFF2-40B4-BE49-F238E27FC236}">
                <a16:creationId xmlns:a16="http://schemas.microsoft.com/office/drawing/2014/main" id="{289D1CC6-E230-E2E1-1B2D-D6FD19E2F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21" t="11851" r="40019" b="70062"/>
          <a:stretch/>
        </p:blipFill>
        <p:spPr>
          <a:xfrm>
            <a:off x="722517" y="2598670"/>
            <a:ext cx="673372" cy="680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91BCEC-8026-7846-589C-DC915761658D}"/>
              </a:ext>
            </a:extLst>
          </p:cNvPr>
          <p:cNvSpPr txBox="1"/>
          <p:nvPr/>
        </p:nvSpPr>
        <p:spPr>
          <a:xfrm>
            <a:off x="339625" y="3424862"/>
            <a:ext cx="1437828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/>
              <a:t>Put this book on the table.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DE0EF9-D943-6EB9-C6B6-38453972F35E}"/>
              </a:ext>
            </a:extLst>
          </p:cNvPr>
          <p:cNvCxnSpPr>
            <a:cxnSpLocks/>
          </p:cNvCxnSpPr>
          <p:nvPr/>
        </p:nvCxnSpPr>
        <p:spPr>
          <a:xfrm>
            <a:off x="1481349" y="2946677"/>
            <a:ext cx="1021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Robot Cartoon Theme PNG Images | PSD Free Download - Pikbest">
            <a:extLst>
              <a:ext uri="{FF2B5EF4-FFF2-40B4-BE49-F238E27FC236}">
                <a16:creationId xmlns:a16="http://schemas.microsoft.com/office/drawing/2014/main" id="{9CA51A9F-E260-CF75-3163-818207910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826" y="2354356"/>
            <a:ext cx="1129553" cy="11295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22636-2620-2784-B7B2-B962CEB8B1E4}"/>
              </a:ext>
            </a:extLst>
          </p:cNvPr>
          <p:cNvSpPr txBox="1"/>
          <p:nvPr/>
        </p:nvSpPr>
        <p:spPr>
          <a:xfrm>
            <a:off x="5234268" y="1188943"/>
            <a:ext cx="2154891" cy="1477328"/>
          </a:xfrm>
          <a:prstGeom prst="rect">
            <a:avLst/>
          </a:prstGeom>
          <a:noFill/>
          <a:ln w="12700">
            <a:solidFill>
              <a:srgbClr val="4472C4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33B3"/>
                </a:solidFill>
                <a:latin typeface="Consolas"/>
              </a:rPr>
              <a:t>def </a:t>
            </a:r>
            <a:r>
              <a:rPr lang="en-US" sz="1000">
                <a:solidFill>
                  <a:srgbClr val="00627A"/>
                </a:solidFill>
                <a:latin typeface="Consolas"/>
              </a:rPr>
              <a:t>grab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(</a:t>
            </a:r>
            <a:r>
              <a:rPr lang="en-US" sz="1000">
                <a:solidFill>
                  <a:srgbClr val="808080"/>
                </a:solidFill>
                <a:latin typeface="Consolas"/>
              </a:rPr>
              <a:t>obj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):</a:t>
            </a:r>
            <a:br>
              <a:rPr lang="en-US" sz="1000">
                <a:solidFill>
                  <a:srgbClr val="080808"/>
                </a:solidFill>
                <a:latin typeface="Consolas"/>
              </a:rPr>
            </a:br>
            <a:r>
              <a:rPr lang="en-US" sz="1000">
                <a:solidFill>
                  <a:srgbClr val="080808"/>
                </a:solidFill>
                <a:latin typeface="Consolas"/>
              </a:rPr>
              <a:t>    </a:t>
            </a:r>
            <a:r>
              <a:rPr lang="en-US" sz="1000" i="1">
                <a:solidFill>
                  <a:srgbClr val="8C8C8C"/>
                </a:solidFill>
                <a:latin typeface="Consolas"/>
              </a:rPr>
              <a:t># grab the target object</a:t>
            </a:r>
            <a:br>
              <a:rPr lang="en-US" sz="1000" i="1">
                <a:solidFill>
                  <a:srgbClr val="8C8C8C"/>
                </a:solidFill>
                <a:latin typeface="Consolas"/>
              </a:rPr>
            </a:br>
            <a:r>
              <a:rPr lang="en-US" sz="1000" i="1">
                <a:solidFill>
                  <a:srgbClr val="8C8C8C"/>
                </a:solidFill>
                <a:latin typeface="Consolas"/>
              </a:rPr>
              <a:t>   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 ...</a:t>
            </a:r>
          </a:p>
          <a:p>
            <a:r>
              <a:rPr lang="en-US" sz="1000">
                <a:solidFill>
                  <a:srgbClr val="0033B3"/>
                </a:solidFill>
                <a:latin typeface="Consolas"/>
              </a:rPr>
              <a:t>def </a:t>
            </a:r>
            <a:r>
              <a:rPr lang="en-US" sz="1000" err="1">
                <a:solidFill>
                  <a:srgbClr val="00627A"/>
                </a:solidFill>
                <a:latin typeface="Consolas"/>
              </a:rPr>
              <a:t>move_ahead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(</a:t>
            </a:r>
            <a:r>
              <a:rPr lang="en-US" sz="1000" err="1">
                <a:solidFill>
                  <a:srgbClr val="808080"/>
                </a:solidFill>
                <a:latin typeface="Consolas"/>
              </a:rPr>
              <a:t>dist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):</a:t>
            </a:r>
            <a:br>
              <a:rPr lang="en-US" sz="1000">
                <a:solidFill>
                  <a:srgbClr val="080808"/>
                </a:solidFill>
                <a:latin typeface="Consolas"/>
              </a:rPr>
            </a:br>
            <a:r>
              <a:rPr lang="en-US" sz="1000">
                <a:solidFill>
                  <a:srgbClr val="080808"/>
                </a:solidFill>
                <a:latin typeface="Consolas"/>
              </a:rPr>
              <a:t>    </a:t>
            </a:r>
            <a:r>
              <a:rPr lang="en-US" sz="1000" i="1">
                <a:solidFill>
                  <a:srgbClr val="8C8C8C"/>
                </a:solidFill>
                <a:latin typeface="Consolas"/>
              </a:rPr>
              <a:t># move ahead by </a:t>
            </a:r>
            <a:r>
              <a:rPr lang="en-US" sz="1000" i="1" err="1">
                <a:solidFill>
                  <a:srgbClr val="8C8C8C"/>
                </a:solidFill>
                <a:latin typeface="Consolas"/>
              </a:rPr>
              <a:t>dist</a:t>
            </a:r>
            <a:br>
              <a:rPr lang="en-US" sz="1000" i="1">
                <a:solidFill>
                  <a:srgbClr val="8C8C8C"/>
                </a:solidFill>
                <a:latin typeface="Consolas"/>
              </a:rPr>
            </a:br>
            <a:r>
              <a:rPr lang="en-US" sz="1000" i="1">
                <a:solidFill>
                  <a:srgbClr val="8C8C8C"/>
                </a:solidFill>
                <a:latin typeface="Consolas"/>
              </a:rPr>
              <a:t>    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...</a:t>
            </a:r>
            <a:endParaRPr lang="en-US"/>
          </a:p>
          <a:p>
            <a:r>
              <a:rPr lang="en-US" sz="1000">
                <a:solidFill>
                  <a:srgbClr val="0033B3"/>
                </a:solidFill>
                <a:latin typeface="Consolas"/>
              </a:rPr>
              <a:t>def </a:t>
            </a:r>
            <a:r>
              <a:rPr lang="en-US" sz="1000">
                <a:solidFill>
                  <a:srgbClr val="00627A"/>
                </a:solidFill>
                <a:latin typeface="Consolas"/>
              </a:rPr>
              <a:t>put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(</a:t>
            </a:r>
            <a:r>
              <a:rPr lang="en-US" sz="1000">
                <a:solidFill>
                  <a:srgbClr val="808080"/>
                </a:solidFill>
                <a:latin typeface="Consolas"/>
              </a:rPr>
              <a:t>obj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, </a:t>
            </a:r>
            <a:r>
              <a:rPr lang="en-US" sz="1000">
                <a:solidFill>
                  <a:srgbClr val="808080"/>
                </a:solidFill>
                <a:latin typeface="Consolas"/>
              </a:rPr>
              <a:t>loc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):</a:t>
            </a:r>
            <a:br>
              <a:rPr lang="en-US" sz="1000">
                <a:solidFill>
                  <a:srgbClr val="080808"/>
                </a:solidFill>
                <a:latin typeface="Consolas"/>
              </a:rPr>
            </a:br>
            <a:r>
              <a:rPr lang="en-US" sz="1000">
                <a:solidFill>
                  <a:srgbClr val="080808"/>
                </a:solidFill>
                <a:latin typeface="Consolas"/>
              </a:rPr>
              <a:t>    </a:t>
            </a:r>
            <a:r>
              <a:rPr lang="en-US" sz="1000" i="1">
                <a:solidFill>
                  <a:srgbClr val="8C8C8C"/>
                </a:solidFill>
                <a:latin typeface="Consolas"/>
              </a:rPr>
              <a:t># put the object at loc</a:t>
            </a:r>
            <a:br>
              <a:rPr lang="en-US" sz="1000" i="1">
                <a:solidFill>
                  <a:srgbClr val="8C8C8C"/>
                </a:solidFill>
                <a:latin typeface="Consolas"/>
              </a:rPr>
            </a:br>
            <a:r>
              <a:rPr lang="en-US" sz="1000" i="1">
                <a:solidFill>
                  <a:srgbClr val="8C8C8C"/>
                </a:solidFill>
                <a:latin typeface="Consolas"/>
              </a:rPr>
              <a:t>    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...</a:t>
            </a: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AB1D65-3839-1FBD-8FC3-9FA87D6A90ED}"/>
              </a:ext>
            </a:extLst>
          </p:cNvPr>
          <p:cNvCxnSpPr>
            <a:cxnSpLocks/>
          </p:cNvCxnSpPr>
          <p:nvPr/>
        </p:nvCxnSpPr>
        <p:spPr>
          <a:xfrm flipH="1" flipV="1">
            <a:off x="7562457" y="1932546"/>
            <a:ext cx="799303" cy="5154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9E4F09-7066-C4D5-2644-6B3B4F21496A}"/>
              </a:ext>
            </a:extLst>
          </p:cNvPr>
          <p:cNvSpPr txBox="1"/>
          <p:nvPr/>
        </p:nvSpPr>
        <p:spPr>
          <a:xfrm>
            <a:off x="5595182" y="2769317"/>
            <a:ext cx="1437828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/>
              <a:t>Available Actions/APIS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EC0932-2E66-F405-0859-DEF182015047}"/>
              </a:ext>
            </a:extLst>
          </p:cNvPr>
          <p:cNvCxnSpPr>
            <a:cxnSpLocks/>
          </p:cNvCxnSpPr>
          <p:nvPr/>
        </p:nvCxnSpPr>
        <p:spPr>
          <a:xfrm flipH="1">
            <a:off x="4049412" y="1954958"/>
            <a:ext cx="1012213" cy="862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CB046B-132F-18C9-6D35-EEBD2AFD7B25}"/>
              </a:ext>
            </a:extLst>
          </p:cNvPr>
          <p:cNvSpPr txBox="1"/>
          <p:nvPr/>
        </p:nvSpPr>
        <p:spPr>
          <a:xfrm>
            <a:off x="5077384" y="3396501"/>
            <a:ext cx="2591919" cy="1169551"/>
          </a:xfrm>
          <a:prstGeom prst="rect">
            <a:avLst/>
          </a:prstGeom>
          <a:noFill/>
          <a:ln w="12700">
            <a:solidFill>
              <a:srgbClr val="4472C4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33B3"/>
                </a:solidFill>
                <a:latin typeface="Consolas"/>
              </a:rPr>
              <a:t>def </a:t>
            </a:r>
            <a:r>
              <a:rPr lang="en-US" sz="1000" err="1">
                <a:solidFill>
                  <a:srgbClr val="00627A"/>
                </a:solidFill>
                <a:latin typeface="Consolas"/>
              </a:rPr>
              <a:t>put_book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(book, shelf):</a:t>
            </a:r>
            <a:br>
              <a:rPr lang="en-US" sz="1000">
                <a:solidFill>
                  <a:srgbClr val="080808"/>
                </a:solidFill>
                <a:latin typeface="Consolas"/>
              </a:rPr>
            </a:br>
            <a:r>
              <a:rPr lang="en-US" sz="1000">
                <a:solidFill>
                  <a:srgbClr val="080808"/>
                </a:solidFill>
                <a:latin typeface="Consolas"/>
              </a:rPr>
              <a:t>    </a:t>
            </a:r>
            <a:r>
              <a:rPr lang="en-US" sz="1000" i="1">
                <a:solidFill>
                  <a:srgbClr val="8C8C8C"/>
                </a:solidFill>
                <a:latin typeface="Consolas"/>
              </a:rPr>
              <a:t># grab the book</a:t>
            </a:r>
            <a:br>
              <a:rPr lang="en-US" sz="1000" i="1">
                <a:solidFill>
                  <a:srgbClr val="8C8C8C"/>
                </a:solidFill>
                <a:latin typeface="Consolas"/>
              </a:rPr>
            </a:br>
            <a:r>
              <a:rPr lang="en-US" sz="1000" i="1">
                <a:solidFill>
                  <a:srgbClr val="8C8C8C"/>
                </a:solidFill>
                <a:latin typeface="Consolas"/>
              </a:rPr>
              <a:t>    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grab(book)</a:t>
            </a:r>
            <a:br>
              <a:rPr lang="en-US" sz="1000">
                <a:solidFill>
                  <a:srgbClr val="080808"/>
                </a:solidFill>
                <a:latin typeface="Consolas"/>
              </a:rPr>
            </a:br>
            <a:r>
              <a:rPr lang="en-US" sz="1000">
                <a:solidFill>
                  <a:srgbClr val="080808"/>
                </a:solidFill>
                <a:latin typeface="Consolas"/>
              </a:rPr>
              <a:t>    </a:t>
            </a:r>
            <a:r>
              <a:rPr lang="en-US" sz="1000" i="1">
                <a:solidFill>
                  <a:srgbClr val="8C8C8C"/>
                </a:solidFill>
                <a:latin typeface="Consolas"/>
              </a:rPr>
              <a:t># move ahead by 1 meter</a:t>
            </a:r>
            <a:br>
              <a:rPr lang="en-US" sz="1000" i="1">
                <a:solidFill>
                  <a:srgbClr val="8C8C8C"/>
                </a:solidFill>
                <a:latin typeface="Consolas"/>
              </a:rPr>
            </a:br>
            <a:r>
              <a:rPr lang="en-US" sz="1000" i="1">
                <a:solidFill>
                  <a:srgbClr val="8C8C8C"/>
                </a:solidFill>
                <a:latin typeface="Consolas"/>
              </a:rPr>
              <a:t>    </a:t>
            </a:r>
            <a:r>
              <a:rPr lang="en-US" sz="1000" err="1">
                <a:solidFill>
                  <a:srgbClr val="080808"/>
                </a:solidFill>
                <a:latin typeface="Consolas"/>
              </a:rPr>
              <a:t>move_ahead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(</a:t>
            </a:r>
            <a:r>
              <a:rPr lang="en-US" sz="1000">
                <a:solidFill>
                  <a:srgbClr val="1750EB"/>
                </a:solidFill>
                <a:latin typeface="Consolas"/>
              </a:rPr>
              <a:t>1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)</a:t>
            </a:r>
            <a:br>
              <a:rPr lang="en-US" sz="1000">
                <a:solidFill>
                  <a:srgbClr val="080808"/>
                </a:solidFill>
                <a:latin typeface="Consolas"/>
              </a:rPr>
            </a:br>
            <a:r>
              <a:rPr lang="en-US" sz="1000">
                <a:solidFill>
                  <a:srgbClr val="080808"/>
                </a:solidFill>
                <a:latin typeface="Consolas"/>
              </a:rPr>
              <a:t>    </a:t>
            </a:r>
            <a:r>
              <a:rPr lang="en-US" sz="1000" i="1">
                <a:solidFill>
                  <a:srgbClr val="8C8C8C"/>
                </a:solidFill>
                <a:latin typeface="Consolas"/>
              </a:rPr>
              <a:t># put the book at the shelf</a:t>
            </a:r>
            <a:br>
              <a:rPr lang="en-US" sz="1000" i="1">
                <a:solidFill>
                  <a:srgbClr val="8C8C8C"/>
                </a:solidFill>
                <a:latin typeface="Consolas"/>
              </a:rPr>
            </a:br>
            <a:r>
              <a:rPr lang="en-US" sz="1000" i="1">
                <a:solidFill>
                  <a:srgbClr val="8C8C8C"/>
                </a:solidFill>
                <a:latin typeface="Consolas"/>
              </a:rPr>
              <a:t>    </a:t>
            </a:r>
            <a:r>
              <a:rPr lang="en-US" sz="1000">
                <a:solidFill>
                  <a:srgbClr val="080808"/>
                </a:solidFill>
                <a:latin typeface="Consolas"/>
              </a:rPr>
              <a:t>put(book, shelf)</a:t>
            </a:r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E099D-27DD-C612-D888-47428B6AEB07}"/>
              </a:ext>
            </a:extLst>
          </p:cNvPr>
          <p:cNvCxnSpPr>
            <a:cxnSpLocks/>
          </p:cNvCxnSpPr>
          <p:nvPr/>
        </p:nvCxnSpPr>
        <p:spPr>
          <a:xfrm>
            <a:off x="4064304" y="3204414"/>
            <a:ext cx="926404" cy="756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F7A8A4-7D5D-9381-BC13-3B4E50461A65}"/>
              </a:ext>
            </a:extLst>
          </p:cNvPr>
          <p:cNvCxnSpPr>
            <a:cxnSpLocks/>
          </p:cNvCxnSpPr>
          <p:nvPr/>
        </p:nvCxnSpPr>
        <p:spPr>
          <a:xfrm flipV="1">
            <a:off x="7762247" y="3445340"/>
            <a:ext cx="584620" cy="5827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ACE286-D9D1-8297-3210-05207354D281}"/>
              </a:ext>
            </a:extLst>
          </p:cNvPr>
          <p:cNvSpPr txBox="1"/>
          <p:nvPr/>
        </p:nvSpPr>
        <p:spPr>
          <a:xfrm>
            <a:off x="5656815" y="4713538"/>
            <a:ext cx="1437828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/>
              <a:t>Policies/Programs</a:t>
            </a:r>
          </a:p>
        </p:txBody>
      </p:sp>
    </p:spTree>
    <p:extLst>
      <p:ext uri="{BB962C8B-B14F-4D97-AF65-F5344CB8AC3E}">
        <p14:creationId xmlns:p14="http://schemas.microsoft.com/office/powerpoint/2010/main" val="212024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50EBBEF-4496-7893-9FD5-348A3A3D7EA0}"/>
              </a:ext>
            </a:extLst>
          </p:cNvPr>
          <p:cNvSpPr/>
          <p:nvPr/>
        </p:nvSpPr>
        <p:spPr>
          <a:xfrm>
            <a:off x="2615946" y="2556006"/>
            <a:ext cx="1302524" cy="8408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D91BB4-FA0D-4B3C-6EE1-13DA2EC12CEA}"/>
              </a:ext>
            </a:extLst>
          </p:cNvPr>
          <p:cNvCxnSpPr>
            <a:cxnSpLocks/>
          </p:cNvCxnSpPr>
          <p:nvPr/>
        </p:nvCxnSpPr>
        <p:spPr>
          <a:xfrm flipV="1">
            <a:off x="3978350" y="1893328"/>
            <a:ext cx="1156631" cy="694334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9B8069-4F8E-086B-8572-AF3508211EA8}"/>
              </a:ext>
            </a:extLst>
          </p:cNvPr>
          <p:cNvSpPr/>
          <p:nvPr/>
        </p:nvSpPr>
        <p:spPr>
          <a:xfrm>
            <a:off x="5218966" y="1503699"/>
            <a:ext cx="1438358" cy="8408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Tool/Action1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CACB42-1B3A-5538-F4A4-F6F2F9D2EACF}"/>
              </a:ext>
            </a:extLst>
          </p:cNvPr>
          <p:cNvCxnSpPr>
            <a:cxnSpLocks/>
          </p:cNvCxnSpPr>
          <p:nvPr/>
        </p:nvCxnSpPr>
        <p:spPr>
          <a:xfrm flipH="1">
            <a:off x="4002455" y="1977911"/>
            <a:ext cx="1156631" cy="692375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E76B78-9D9E-88FC-A22C-661CD7BEAD9D}"/>
              </a:ext>
            </a:extLst>
          </p:cNvPr>
          <p:cNvSpPr txBox="1"/>
          <p:nvPr/>
        </p:nvSpPr>
        <p:spPr>
          <a:xfrm>
            <a:off x="2284446" y="1377983"/>
            <a:ext cx="1857623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b="1"/>
              <a:t>Planning:</a:t>
            </a:r>
            <a:endParaRPr lang="en-US" sz="105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DB9748-236B-E3FF-4B0A-83617EBCAA2E}"/>
              </a:ext>
            </a:extLst>
          </p:cNvPr>
          <p:cNvCxnSpPr>
            <a:cxnSpLocks/>
          </p:cNvCxnSpPr>
          <p:nvPr/>
        </p:nvCxnSpPr>
        <p:spPr>
          <a:xfrm>
            <a:off x="1486952" y="2901853"/>
            <a:ext cx="1021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EFA3057-C6AB-9E83-632A-EE667BC8B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1" t="11851" r="40019" b="70062"/>
          <a:stretch/>
        </p:blipFill>
        <p:spPr>
          <a:xfrm>
            <a:off x="722517" y="2598670"/>
            <a:ext cx="673372" cy="68063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7ECEE7-EDDF-A135-877B-20226DF02FDB}"/>
              </a:ext>
            </a:extLst>
          </p:cNvPr>
          <p:cNvCxnSpPr>
            <a:cxnSpLocks/>
          </p:cNvCxnSpPr>
          <p:nvPr/>
        </p:nvCxnSpPr>
        <p:spPr>
          <a:xfrm flipH="1">
            <a:off x="1486952" y="3013494"/>
            <a:ext cx="1021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7DCCA3-E136-339C-81A0-CB25FEC9D391}"/>
              </a:ext>
            </a:extLst>
          </p:cNvPr>
          <p:cNvCxnSpPr>
            <a:cxnSpLocks/>
          </p:cNvCxnSpPr>
          <p:nvPr/>
        </p:nvCxnSpPr>
        <p:spPr>
          <a:xfrm flipV="1">
            <a:off x="4002455" y="2889635"/>
            <a:ext cx="1156631" cy="12218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0CF269A-1970-80E5-DCF8-72A8EADA9239}"/>
              </a:ext>
            </a:extLst>
          </p:cNvPr>
          <p:cNvSpPr/>
          <p:nvPr/>
        </p:nvSpPr>
        <p:spPr>
          <a:xfrm>
            <a:off x="5218966" y="2568184"/>
            <a:ext cx="1438358" cy="8408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Tool/Action 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533898-B12F-746A-F39F-FCAB64AE2BBE}"/>
              </a:ext>
            </a:extLst>
          </p:cNvPr>
          <p:cNvCxnSpPr>
            <a:cxnSpLocks/>
          </p:cNvCxnSpPr>
          <p:nvPr/>
        </p:nvCxnSpPr>
        <p:spPr>
          <a:xfrm flipH="1">
            <a:off x="4002455" y="2994803"/>
            <a:ext cx="1156631" cy="3781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91DEDB3-E01C-FBF7-6505-6378F6F82384}"/>
              </a:ext>
            </a:extLst>
          </p:cNvPr>
          <p:cNvCxnSpPr>
            <a:cxnSpLocks/>
          </p:cNvCxnSpPr>
          <p:nvPr/>
        </p:nvCxnSpPr>
        <p:spPr>
          <a:xfrm>
            <a:off x="3978350" y="3338901"/>
            <a:ext cx="1180736" cy="516086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2F04BFF-EFE1-A55C-3BD6-9140F219A618}"/>
              </a:ext>
            </a:extLst>
          </p:cNvPr>
          <p:cNvSpPr/>
          <p:nvPr/>
        </p:nvSpPr>
        <p:spPr>
          <a:xfrm>
            <a:off x="5218966" y="3718905"/>
            <a:ext cx="1438358" cy="8408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Tool/Action 3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FAB303F-9EC5-1636-2190-71D556458EBF}"/>
              </a:ext>
            </a:extLst>
          </p:cNvPr>
          <p:cNvCxnSpPr>
            <a:cxnSpLocks/>
          </p:cNvCxnSpPr>
          <p:nvPr/>
        </p:nvCxnSpPr>
        <p:spPr>
          <a:xfrm flipH="1" flipV="1">
            <a:off x="3918469" y="3421524"/>
            <a:ext cx="1194278" cy="53186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6E67C56A-A708-0167-499C-6739CE79D02B}"/>
              </a:ext>
            </a:extLst>
          </p:cNvPr>
          <p:cNvSpPr txBox="1"/>
          <p:nvPr/>
        </p:nvSpPr>
        <p:spPr>
          <a:xfrm>
            <a:off x="4289545" y="1378504"/>
            <a:ext cx="1857623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b="1"/>
              <a:t>Execution:</a:t>
            </a:r>
          </a:p>
        </p:txBody>
      </p: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19A325D2-372C-3A98-AAB7-7BCCF0B22F17}"/>
              </a:ext>
            </a:extLst>
          </p:cNvPr>
          <p:cNvCxnSpPr>
            <a:cxnSpLocks/>
          </p:cNvCxnSpPr>
          <p:nvPr/>
        </p:nvCxnSpPr>
        <p:spPr>
          <a:xfrm>
            <a:off x="4237556" y="760608"/>
            <a:ext cx="0" cy="392231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A19F05A3-AD36-342A-5391-F5C073AC0778}"/>
              </a:ext>
            </a:extLst>
          </p:cNvPr>
          <p:cNvCxnSpPr>
            <a:cxnSpLocks/>
          </p:cNvCxnSpPr>
          <p:nvPr/>
        </p:nvCxnSpPr>
        <p:spPr>
          <a:xfrm>
            <a:off x="2096075" y="789216"/>
            <a:ext cx="0" cy="392231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>
            <a:extLst>
              <a:ext uri="{FF2B5EF4-FFF2-40B4-BE49-F238E27FC236}">
                <a16:creationId xmlns:a16="http://schemas.microsoft.com/office/drawing/2014/main" id="{6B53793B-020B-7B59-65B7-AF74EF51EDD5}"/>
              </a:ext>
            </a:extLst>
          </p:cNvPr>
          <p:cNvSpPr txBox="1"/>
          <p:nvPr/>
        </p:nvSpPr>
        <p:spPr>
          <a:xfrm>
            <a:off x="563743" y="1379789"/>
            <a:ext cx="1437828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b="1"/>
              <a:t>User Interaction: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C3C815BC-DF01-B82B-E4B1-27B1A9795805}"/>
              </a:ext>
            </a:extLst>
          </p:cNvPr>
          <p:cNvSpPr txBox="1"/>
          <p:nvPr/>
        </p:nvSpPr>
        <p:spPr>
          <a:xfrm>
            <a:off x="6830228" y="1782990"/>
            <a:ext cx="1979328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/>
              <a:t>Robot Actions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8CC04B4-7B3B-BC0E-8BF9-0FAFF78F3294}"/>
              </a:ext>
            </a:extLst>
          </p:cNvPr>
          <p:cNvSpPr txBox="1"/>
          <p:nvPr/>
        </p:nvSpPr>
        <p:spPr>
          <a:xfrm>
            <a:off x="6830228" y="2786495"/>
            <a:ext cx="1979328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/>
              <a:t>App Tools (e.g., map, weather)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C53510A1-7B65-A586-64A7-6BCB0E14E7B3}"/>
              </a:ext>
            </a:extLst>
          </p:cNvPr>
          <p:cNvSpPr txBox="1"/>
          <p:nvPr/>
        </p:nvSpPr>
        <p:spPr>
          <a:xfrm>
            <a:off x="6830228" y="4000831"/>
            <a:ext cx="1979328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/>
              <a:t>Web Navigation APIs (e.g., click, type, select)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96A9F7-2D78-0E78-3D15-FDFCF792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Leverage LLMs for Real-World Tasks</a:t>
            </a:r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EF407-1A75-6985-A68B-9A069B17F112}"/>
              </a:ext>
            </a:extLst>
          </p:cNvPr>
          <p:cNvSpPr txBox="1"/>
          <p:nvPr/>
        </p:nvSpPr>
        <p:spPr>
          <a:xfrm>
            <a:off x="339625" y="3587347"/>
            <a:ext cx="1437828" cy="1092607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har char="•"/>
            </a:pPr>
            <a:r>
              <a:rPr lang="en-US" sz="1050"/>
              <a:t>Make me a cup of coffee</a:t>
            </a:r>
            <a:endParaRPr lang="en-US"/>
          </a:p>
          <a:p>
            <a:pPr marL="171450" indent="-171450">
              <a:buChar char="•"/>
            </a:pPr>
            <a:r>
              <a:rPr lang="en-US" sz="1100"/>
              <a:t>Plan a 2-day trip to DC</a:t>
            </a:r>
          </a:p>
          <a:p>
            <a:pPr marL="171450" indent="-171450">
              <a:buChar char="•"/>
            </a:pPr>
            <a:r>
              <a:rPr lang="en-US" sz="1100"/>
              <a:t>Buy my favorite snacks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EA28C-9CE5-A2D4-2AA6-BD485C74A963}"/>
              </a:ext>
            </a:extLst>
          </p:cNvPr>
          <p:cNvSpPr txBox="1"/>
          <p:nvPr/>
        </p:nvSpPr>
        <p:spPr>
          <a:xfrm>
            <a:off x="2530374" y="3598553"/>
            <a:ext cx="1437828" cy="1061829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>
                <a:solidFill>
                  <a:srgbClr val="0033B3"/>
                </a:solidFill>
                <a:latin typeface="Consolas"/>
              </a:rPr>
              <a:t>def </a:t>
            </a:r>
            <a:r>
              <a:rPr lang="en-US" sz="1050" err="1">
                <a:solidFill>
                  <a:srgbClr val="00627A"/>
                </a:solidFill>
                <a:latin typeface="Consolas"/>
              </a:rPr>
              <a:t>make_coffe</a:t>
            </a:r>
            <a:r>
              <a:rPr lang="en-US" sz="1050">
                <a:solidFill>
                  <a:srgbClr val="00627A"/>
                </a:solidFill>
                <a:latin typeface="Consolas"/>
              </a:rPr>
              <a:t>()</a:t>
            </a:r>
            <a:br>
              <a:rPr lang="en-US" sz="1050">
                <a:latin typeface="Consolas"/>
              </a:rPr>
            </a:br>
            <a:r>
              <a:rPr lang="en-US" sz="1050">
                <a:solidFill>
                  <a:srgbClr val="080808"/>
                </a:solidFill>
                <a:latin typeface="Consolas"/>
              </a:rPr>
              <a:t>...</a:t>
            </a:r>
          </a:p>
          <a:p>
            <a:r>
              <a:rPr lang="en-US" sz="1050">
                <a:solidFill>
                  <a:srgbClr val="0033B3"/>
                </a:solidFill>
                <a:latin typeface="Consolas"/>
              </a:rPr>
              <a:t>def </a:t>
            </a:r>
            <a:r>
              <a:rPr lang="en-US" sz="1050" err="1">
                <a:solidFill>
                  <a:srgbClr val="00627A"/>
                </a:solidFill>
                <a:latin typeface="Consolas"/>
              </a:rPr>
              <a:t>plan_route</a:t>
            </a:r>
            <a:r>
              <a:rPr lang="en-US" sz="1050">
                <a:solidFill>
                  <a:srgbClr val="080808"/>
                </a:solidFill>
                <a:latin typeface="Consolas"/>
              </a:rPr>
              <a:t>():</a:t>
            </a:r>
            <a:br>
              <a:rPr lang="en-US" sz="1050" i="1">
                <a:latin typeface="Consolas"/>
              </a:rPr>
            </a:br>
            <a:r>
              <a:rPr lang="en-US" sz="1050">
                <a:solidFill>
                  <a:srgbClr val="080808"/>
                </a:solidFill>
                <a:latin typeface="Consolas"/>
              </a:rPr>
              <a:t>...</a:t>
            </a:r>
            <a:endParaRPr lang="en-US" sz="1050"/>
          </a:p>
          <a:p>
            <a:r>
              <a:rPr lang="en-US" sz="1050">
                <a:solidFill>
                  <a:srgbClr val="0033B3"/>
                </a:solidFill>
                <a:latin typeface="Consolas"/>
              </a:rPr>
              <a:t>def </a:t>
            </a:r>
            <a:r>
              <a:rPr lang="en-US" sz="1050" err="1">
                <a:solidFill>
                  <a:srgbClr val="00627A"/>
                </a:solidFill>
                <a:latin typeface="Consolas"/>
              </a:rPr>
              <a:t>buy_snacks</a:t>
            </a:r>
            <a:r>
              <a:rPr lang="en-US" sz="1050">
                <a:solidFill>
                  <a:srgbClr val="080808"/>
                </a:solidFill>
                <a:latin typeface="Consolas"/>
              </a:rPr>
              <a:t>():</a:t>
            </a:r>
            <a:endParaRPr lang="en-US" sz="1050"/>
          </a:p>
          <a:p>
            <a:r>
              <a:rPr lang="en-US" sz="1050">
                <a:solidFill>
                  <a:srgbClr val="00627A"/>
                </a:solidFill>
                <a:latin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20933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FE49-1DF4-64F4-AEB3-8C52073B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LLMs as Backbones for Planners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447F0-E530-ECBB-4C94-6F5EB1B0A6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Rich parametric knowledge about commonsense and procedures</a:t>
            </a:r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Impressive capabilities of zero-shot/few-shot code generation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6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12E8-BC24-A931-22C9-12D77520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Audio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8BAD2-E642-6709-2CCD-D77810B889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038081" cy="3077573"/>
          </a:xfrm>
        </p:spPr>
        <p:txBody>
          <a:bodyPr/>
          <a:lstStyle/>
          <a:p>
            <a:r>
              <a:rPr lang="en-US"/>
              <a:t>Audio is originally continuous wave. </a:t>
            </a:r>
          </a:p>
          <a:p>
            <a:endParaRPr lang="en-US"/>
          </a:p>
        </p:txBody>
      </p:sp>
      <p:pic>
        <p:nvPicPr>
          <p:cNvPr id="5126" name="Picture 6" descr="Image result for sound wave diagram | Sound science, Sound physics, Physics  lessons">
            <a:extLst>
              <a:ext uri="{FF2B5EF4-FFF2-40B4-BE49-F238E27FC236}">
                <a16:creationId xmlns:a16="http://schemas.microsoft.com/office/drawing/2014/main" id="{846E929A-1D2E-0B1D-68A5-017D7ACF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42" y="1137731"/>
            <a:ext cx="3409139" cy="30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061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1F9E-D451-E71F-47E9-B78D0D55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LMs as Planners: Procedural and Commonsense Knowledge</a:t>
            </a: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01CDA1DE-A884-CBE2-7176-09FFC78BB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29" r="155" b="1552"/>
          <a:stretch/>
        </p:blipFill>
        <p:spPr>
          <a:xfrm>
            <a:off x="1100305" y="1172516"/>
            <a:ext cx="7340800" cy="36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42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1F9E-D451-E71F-47E9-B78D0D55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LMs as Planners: Procedural and Commonsense Knowledge</a:t>
            </a:r>
            <a:endParaRPr lang="en-US" b="0">
              <a:solidFill>
                <a:srgbClr val="00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8EC817-D72D-2F0F-41B2-64493E08B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1" b="1168"/>
          <a:stretch/>
        </p:blipFill>
        <p:spPr>
          <a:xfrm>
            <a:off x="975335" y="1079652"/>
            <a:ext cx="7190253" cy="36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10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321359-B3CB-3347-B75C-D160CB934366}"/>
              </a:ext>
            </a:extLst>
          </p:cNvPr>
          <p:cNvSpPr txBox="1"/>
          <p:nvPr/>
        </p:nvSpPr>
        <p:spPr>
          <a:xfrm>
            <a:off x="376807" y="1259735"/>
            <a:ext cx="40918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Visual Programming: Compositional visual reasoning without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2645-7D5D-1468-8455-62F46008069E}"/>
              </a:ext>
            </a:extLst>
          </p:cNvPr>
          <p:cNvSpPr txBox="1"/>
          <p:nvPr/>
        </p:nvSpPr>
        <p:spPr>
          <a:xfrm>
            <a:off x="4572000" y="1262467"/>
            <a:ext cx="457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err="1"/>
              <a:t>ViperGPT</a:t>
            </a:r>
            <a:r>
              <a:rPr lang="en-US" sz="1050"/>
              <a:t>: Visual Inference via Python Execution for Reasoning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0893E2-DF28-E59D-005A-3E6169413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26" y="1678076"/>
            <a:ext cx="3465120" cy="3037913"/>
          </a:xfrm>
          <a:prstGeom prst="rect">
            <a:avLst/>
          </a:prstGeom>
        </p:spPr>
      </p:pic>
      <p:pic>
        <p:nvPicPr>
          <p:cNvPr id="1026" name="Picture 2" descr="Paper Qual Fig">
            <a:extLst>
              <a:ext uri="{FF2B5EF4-FFF2-40B4-BE49-F238E27FC236}">
                <a16:creationId xmlns:a16="http://schemas.microsoft.com/office/drawing/2014/main" id="{8C174ECA-B01C-216D-6563-406177C0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7" y="1678076"/>
            <a:ext cx="4122051" cy="286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C77896-C9EA-339C-DE22-3E2C2BFA4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07" y="107119"/>
            <a:ext cx="8767193" cy="857542"/>
          </a:xfrm>
        </p:spPr>
        <p:txBody>
          <a:bodyPr lIns="91440" tIns="45720" rIns="91440" bIns="45720" anchor="b"/>
          <a:lstStyle/>
          <a:p>
            <a:r>
              <a:rPr lang="en-US" sz="2800"/>
              <a:t>LLM as Planners: Composing Tools via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964186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BDCA-00F8-D662-3864-BBE25D83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Application: Embodied Planning</a:t>
            </a:r>
            <a:endParaRPr lang="en-US" err="1"/>
          </a:p>
        </p:txBody>
      </p:sp>
      <p:pic>
        <p:nvPicPr>
          <p:cNvPr id="4" name="Picture 3" descr="A diagram of a robot&#10;&#10;Description automatically generated">
            <a:extLst>
              <a:ext uri="{FF2B5EF4-FFF2-40B4-BE49-F238E27FC236}">
                <a16:creationId xmlns:a16="http://schemas.microsoft.com/office/drawing/2014/main" id="{C5490EBB-CB34-ECB4-57E1-47251BEB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55" y="1361515"/>
            <a:ext cx="4200540" cy="2991971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44CFD1-A83F-7FBA-C709-A2C184E0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9" y="1361514"/>
            <a:ext cx="3507442" cy="3378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1DE64-BF45-6DFA-91E1-E00020060BA5}"/>
              </a:ext>
            </a:extLst>
          </p:cNvPr>
          <p:cNvSpPr txBox="1"/>
          <p:nvPr/>
        </p:nvSpPr>
        <p:spPr>
          <a:xfrm>
            <a:off x="4422131" y="1158881"/>
            <a:ext cx="409183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Few-Shot Grounded Planning for Embodied Agents with LLMs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F9837-F15F-37A3-10A4-996B177B61A0}"/>
              </a:ext>
            </a:extLst>
          </p:cNvPr>
          <p:cNvSpPr txBox="1"/>
          <p:nvPr/>
        </p:nvSpPr>
        <p:spPr>
          <a:xfrm>
            <a:off x="326381" y="1158881"/>
            <a:ext cx="409183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Generating Situated Robot Task Plans using LLMs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31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BDCA-00F8-D662-3864-BBE25D83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Application: Vision-Language Agents</a:t>
            </a:r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1DE64-BF45-6DFA-91E1-E00020060BA5}"/>
              </a:ext>
            </a:extLst>
          </p:cNvPr>
          <p:cNvSpPr txBox="1"/>
          <p:nvPr/>
        </p:nvSpPr>
        <p:spPr>
          <a:xfrm>
            <a:off x="4422131" y="1158881"/>
            <a:ext cx="409183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Few-Shot Grounded Planning for Embodied Agents with LLMs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F9837-F15F-37A3-10A4-996B177B61A0}"/>
              </a:ext>
            </a:extLst>
          </p:cNvPr>
          <p:cNvSpPr txBox="1"/>
          <p:nvPr/>
        </p:nvSpPr>
        <p:spPr>
          <a:xfrm>
            <a:off x="242337" y="1411014"/>
            <a:ext cx="1536896" cy="577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MM-</a:t>
            </a:r>
            <a:r>
              <a:rPr lang="en-US" sz="1050" err="1"/>
              <a:t>ReAct</a:t>
            </a:r>
            <a:r>
              <a:rPr lang="en-US" sz="1050"/>
              <a:t>: Connecting LLM to Vision Experts</a:t>
            </a:r>
            <a:endParaRPr lang="en-US" err="1"/>
          </a:p>
        </p:txBody>
      </p:sp>
      <p:pic>
        <p:nvPicPr>
          <p:cNvPr id="6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204AC1-0CEC-19B4-C3BB-21A03BF22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56" y="963531"/>
            <a:ext cx="6962828" cy="389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90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D019-D264-0517-14DB-61C61A9F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Application: Web Agents</a:t>
            </a:r>
            <a:endParaRPr lang="en-US"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B0483AB-63EB-D340-7C12-BA5589CC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2570850"/>
            <a:ext cx="6372225" cy="18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77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4A9D083-FBFD-F3A5-3E1F-BACFE93D1A0D}"/>
              </a:ext>
            </a:extLst>
          </p:cNvPr>
          <p:cNvSpPr txBox="1">
            <a:spLocks/>
          </p:cNvSpPr>
          <p:nvPr/>
        </p:nvSpPr>
        <p:spPr>
          <a:xfrm>
            <a:off x="628650" y="114724"/>
            <a:ext cx="7886700" cy="5898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5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F7E63-ADE2-BCF9-B571-EC4FE2B5D390}"/>
              </a:ext>
            </a:extLst>
          </p:cNvPr>
          <p:cNvSpPr txBox="1"/>
          <p:nvPr/>
        </p:nvSpPr>
        <p:spPr>
          <a:xfrm>
            <a:off x="454495" y="913426"/>
            <a:ext cx="8245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err="1"/>
              <a:t>AssistGPT</a:t>
            </a:r>
            <a:r>
              <a:rPr lang="en-US" sz="1050"/>
              <a:t>: A General Multi-modal Assistant that can Plan, Execute, Inspect, and Learn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08535-08B0-40D3-AE0A-127B5299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66" y="1282290"/>
            <a:ext cx="5019282" cy="3754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731186-B9F9-192A-9802-3BF521A6AF0D}"/>
              </a:ext>
            </a:extLst>
          </p:cNvPr>
          <p:cNvSpPr/>
          <p:nvPr/>
        </p:nvSpPr>
        <p:spPr>
          <a:xfrm>
            <a:off x="1816641" y="3960103"/>
            <a:ext cx="5582087" cy="10943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0FDB7-1126-C297-EB3A-A3A6BB81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chemeClr val="accent1"/>
                </a:solidFill>
              </a:rPr>
              <a:t>Tool Using with </a:t>
            </a:r>
            <a:r>
              <a:rPr lang="en-US" sz="3200"/>
              <a:t>Self-Assessment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E445A7-D84E-B193-E2C2-BFE9D0D587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5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90827884-C483-C4B0-7668-27A7B535C62D}"/>
              </a:ext>
            </a:extLst>
          </p:cNvPr>
          <p:cNvSpPr txBox="1">
            <a:spLocks/>
          </p:cNvSpPr>
          <p:nvPr/>
        </p:nvSpPr>
        <p:spPr>
          <a:xfrm>
            <a:off x="628650" y="207190"/>
            <a:ext cx="7886700" cy="5898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50" b="1">
                <a:solidFill>
                  <a:schemeClr val="accent1"/>
                </a:solidFill>
              </a:rPr>
              <a:t>Applications </a:t>
            </a:r>
            <a:r>
              <a:rPr lang="en-US" sz="2550"/>
              <a:t>: Robotics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4ED08-22FE-4F4B-92AF-E9CCA2E7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95" y="1106304"/>
            <a:ext cx="8641410" cy="3594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9B9375-2D9F-7A18-4AB2-AD8CC36D9B39}"/>
              </a:ext>
            </a:extLst>
          </p:cNvPr>
          <p:cNvSpPr txBox="1"/>
          <p:nvPr/>
        </p:nvSpPr>
        <p:spPr>
          <a:xfrm>
            <a:off x="325659" y="754243"/>
            <a:ext cx="848232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Instruct2Act: Mapping Multi-modality Instructions to Robotic Actions with Large Language Model </a:t>
            </a:r>
          </a:p>
        </p:txBody>
      </p:sp>
    </p:spTree>
    <p:extLst>
      <p:ext uri="{BB962C8B-B14F-4D97-AF65-F5344CB8AC3E}">
        <p14:creationId xmlns:p14="http://schemas.microsoft.com/office/powerpoint/2010/main" val="33015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2CA72-DB13-CC62-0203-A314A575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71" y="1302465"/>
            <a:ext cx="8525458" cy="3515947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FDD507C-6BF9-AA5C-D6A3-2A68B69471C8}"/>
              </a:ext>
            </a:extLst>
          </p:cNvPr>
          <p:cNvSpPr txBox="1">
            <a:spLocks/>
          </p:cNvSpPr>
          <p:nvPr/>
        </p:nvSpPr>
        <p:spPr>
          <a:xfrm>
            <a:off x="628650" y="238012"/>
            <a:ext cx="7886700" cy="5898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50" b="1">
                <a:solidFill>
                  <a:schemeClr val="accent1"/>
                </a:solidFill>
              </a:rPr>
              <a:t>Applications</a:t>
            </a:r>
            <a:r>
              <a:rPr lang="en-US" sz="2550"/>
              <a:t>: </a:t>
            </a:r>
            <a:r>
              <a:rPr lang="en-US" altLang="zh-CN" sz="2550"/>
              <a:t>Multi-Channel Video</a:t>
            </a:r>
            <a:r>
              <a:rPr lang="en-US" sz="2550"/>
              <a:t> Understanding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A1194-9E02-F654-97B9-00893DF52A47}"/>
              </a:ext>
            </a:extLst>
          </p:cNvPr>
          <p:cNvSpPr txBox="1"/>
          <p:nvPr/>
        </p:nvSpPr>
        <p:spPr>
          <a:xfrm>
            <a:off x="735376" y="861575"/>
            <a:ext cx="76677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/>
              <a:t>ChatVideo: A </a:t>
            </a:r>
            <a:r>
              <a:rPr lang="en-US" sz="1050" err="1"/>
              <a:t>Tracklet</a:t>
            </a:r>
            <a:r>
              <a:rPr lang="en-US" sz="1050"/>
              <a:t>-centric Multimodal and Versatile Video Understanding System</a:t>
            </a:r>
          </a:p>
        </p:txBody>
      </p:sp>
    </p:spTree>
    <p:extLst>
      <p:ext uri="{BB962C8B-B14F-4D97-AF65-F5344CB8AC3E}">
        <p14:creationId xmlns:p14="http://schemas.microsoft.com/office/powerpoint/2010/main" val="1150383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9D-543F-C215-3CC0-996533A3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5" y="107119"/>
            <a:ext cx="9010436" cy="857542"/>
          </a:xfrm>
        </p:spPr>
        <p:txBody>
          <a:bodyPr/>
          <a:lstStyle/>
          <a:p>
            <a:r>
              <a:rPr lang="en-US" err="1"/>
              <a:t>SayCan</a:t>
            </a:r>
            <a:r>
              <a:rPr lang="en-US"/>
              <a:t>: Grounding Language in Affordances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B4D8E0-A15F-9CB8-1364-E4FE1DB91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28" b="3124"/>
          <a:stretch/>
        </p:blipFill>
        <p:spPr>
          <a:xfrm>
            <a:off x="685800" y="1146810"/>
            <a:ext cx="7772400" cy="352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8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12E8-BC24-A931-22C9-12D77520D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Audio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8BAD2-E642-6709-2CCD-D77810B889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038081" cy="3077573"/>
          </a:xfrm>
        </p:spPr>
        <p:txBody>
          <a:bodyPr/>
          <a:lstStyle/>
          <a:p>
            <a:r>
              <a:rPr lang="en-US"/>
              <a:t>Audio is originally continuous wave. </a:t>
            </a:r>
          </a:p>
          <a:p>
            <a:r>
              <a:rPr lang="en-US"/>
              <a:t>When recording it, we sample from it.</a:t>
            </a:r>
          </a:p>
          <a:p>
            <a:r>
              <a:rPr lang="en-US"/>
              <a:t>The choice of sampling rate determines the fidelity of the recording. </a:t>
            </a:r>
          </a:p>
          <a:p>
            <a:r>
              <a:rPr lang="en-US"/>
              <a:t>If the sampling rate is too low, the digital sound will be muffled. </a:t>
            </a:r>
          </a:p>
          <a:p>
            <a:r>
              <a:rPr lang="en-US"/>
              <a:t>Nyquist limit: the minimum rate.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124" name="Picture 4" descr="Digital Audio Basics: Audio Sample Rate and Bit Depth">
            <a:extLst>
              <a:ext uri="{FF2B5EF4-FFF2-40B4-BE49-F238E27FC236}">
                <a16:creationId xmlns:a16="http://schemas.microsoft.com/office/drawing/2014/main" id="{2DB9D86F-2863-2235-7805-7251039BA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2"/>
          <a:stretch/>
        </p:blipFill>
        <p:spPr bwMode="auto">
          <a:xfrm>
            <a:off x="4495333" y="964661"/>
            <a:ext cx="4448034" cy="417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55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9D-543F-C215-3CC0-996533A3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5" y="107119"/>
            <a:ext cx="9010436" cy="857542"/>
          </a:xfrm>
        </p:spPr>
        <p:txBody>
          <a:bodyPr/>
          <a:lstStyle/>
          <a:p>
            <a:r>
              <a:rPr lang="en-US" err="1"/>
              <a:t>SayCan</a:t>
            </a:r>
            <a:r>
              <a:rPr lang="en-US"/>
              <a:t>: Grounding Language in Affordances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00C78-4AAC-C386-EED5-399231BDF6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211C23D-A3B7-CB54-50DD-9C5D1BBE0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77" b="4307"/>
          <a:stretch/>
        </p:blipFill>
        <p:spPr>
          <a:xfrm>
            <a:off x="706582" y="1078962"/>
            <a:ext cx="7772400" cy="363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25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9DCC-B013-E5B4-2770-FF4520D6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SayCan</a:t>
            </a:r>
            <a:r>
              <a:rPr lang="en-US"/>
              <a:t> + Chain-of-Thought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39C51-877D-83AC-5329-34017E97C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A33A3B-F814-54F7-6BA5-C346F1DDE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0" t="25643" r="8522" b="6623"/>
          <a:stretch/>
        </p:blipFill>
        <p:spPr>
          <a:xfrm>
            <a:off x="751618" y="1189821"/>
            <a:ext cx="7180528" cy="33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30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1F9E-D451-E71F-47E9-B78D0D55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PaLM</a:t>
            </a:r>
            <a:r>
              <a:rPr lang="en-US"/>
              <a:t>-E: Embodied Multimodal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A8AE0-0113-C4EB-977C-1DA38C8B7E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690CBC-5DE7-B1B6-D86B-0CAA698C5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6" b="7350"/>
          <a:stretch/>
        </p:blipFill>
        <p:spPr>
          <a:xfrm>
            <a:off x="443429" y="1233526"/>
            <a:ext cx="7772400" cy="33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98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AB206-CB59-941E-2992-D5933DF29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400"/>
              <a:t>Planning with </a:t>
            </a:r>
            <a:br>
              <a:rPr lang="en-US" sz="4400"/>
            </a:br>
            <a:r>
              <a:rPr lang="en-US" sz="4400"/>
              <a:t>Environment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9D7E-96B2-4313-A6AB-EAF788351A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1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6BC2-E007-3B4C-80C5-268A04F2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Language models as (autoregressive) planners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9D6EF-402F-B637-6444-81781BC62E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ign with black text&#10;&#10;Description automatically generated">
            <a:extLst>
              <a:ext uri="{FF2B5EF4-FFF2-40B4-BE49-F238E27FC236}">
                <a16:creationId xmlns:a16="http://schemas.microsoft.com/office/drawing/2014/main" id="{54DB5D73-06AE-7655-2179-6274F159E5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951"/>
          <a:stretch/>
        </p:blipFill>
        <p:spPr>
          <a:xfrm>
            <a:off x="0" y="1131888"/>
            <a:ext cx="2141538" cy="1328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B8E22-7BF0-508A-0F39-C57C5AD32A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89FC7-E91A-EAF9-84ED-33D434B0DD98}"/>
              </a:ext>
            </a:extLst>
          </p:cNvPr>
          <p:cNvSpPr txBox="1"/>
          <p:nvPr/>
        </p:nvSpPr>
        <p:spPr>
          <a:xfrm>
            <a:off x="7319797" y="4594930"/>
            <a:ext cx="141897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Huang et al. (2022)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2599C-A797-D0DE-9EE0-40E73047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10" y="43546"/>
            <a:ext cx="1123080" cy="860957"/>
          </a:xfrm>
          <a:prstGeom prst="rect">
            <a:avLst/>
          </a:prstGeom>
        </p:spPr>
      </p:pic>
      <p:pic>
        <p:nvPicPr>
          <p:cNvPr id="15" name="Picture 14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9CA954F2-6834-425F-E055-EC9365CBA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00"/>
          <a:stretch/>
        </p:blipFill>
        <p:spPr>
          <a:xfrm>
            <a:off x="531017" y="3529820"/>
            <a:ext cx="2289334" cy="356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F11455-0D6B-7A4E-AD24-10D54B879400}"/>
              </a:ext>
            </a:extLst>
          </p:cNvPr>
          <p:cNvSpPr txBox="1"/>
          <p:nvPr/>
        </p:nvSpPr>
        <p:spPr>
          <a:xfrm>
            <a:off x="1372596" y="2819896"/>
            <a:ext cx="65114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75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C9B289-8228-C8CB-2719-1BE89C9E3144}"/>
              </a:ext>
            </a:extLst>
          </p:cNvPr>
          <p:cNvCxnSpPr>
            <a:cxnSpLocks/>
          </p:cNvCxnSpPr>
          <p:nvPr/>
        </p:nvCxnSpPr>
        <p:spPr>
          <a:xfrm>
            <a:off x="1675682" y="2467762"/>
            <a:ext cx="0" cy="39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B4D71F-CBAF-466F-ADD2-6617A6435AF8}"/>
              </a:ext>
            </a:extLst>
          </p:cNvPr>
          <p:cNvCxnSpPr>
            <a:cxnSpLocks/>
          </p:cNvCxnSpPr>
          <p:nvPr/>
        </p:nvCxnSpPr>
        <p:spPr>
          <a:xfrm flipH="1">
            <a:off x="1675683" y="3177687"/>
            <a:ext cx="1" cy="359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room with a bed and a table&#10;&#10;Description automatically generated with medium confidence">
            <a:extLst>
              <a:ext uri="{FF2B5EF4-FFF2-40B4-BE49-F238E27FC236}">
                <a16:creationId xmlns:a16="http://schemas.microsoft.com/office/drawing/2014/main" id="{C47CEBF8-933A-6428-DB67-E2226DFDE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241" y="3942755"/>
            <a:ext cx="2129790" cy="106667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FAC29E-03EC-A319-783E-959033FB9BAA}"/>
              </a:ext>
            </a:extLst>
          </p:cNvPr>
          <p:cNvCxnSpPr>
            <a:stCxn id="15" idx="2"/>
            <a:endCxn id="24" idx="1"/>
          </p:cNvCxnSpPr>
          <p:nvPr/>
        </p:nvCxnSpPr>
        <p:spPr>
          <a:xfrm>
            <a:off x="1675684" y="3886713"/>
            <a:ext cx="1016558" cy="589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8D10C-B843-1059-E6A4-A5A97319E73F}"/>
              </a:ext>
            </a:extLst>
          </p:cNvPr>
          <p:cNvCxnSpPr/>
          <p:nvPr/>
        </p:nvCxnSpPr>
        <p:spPr>
          <a:xfrm>
            <a:off x="2063948" y="4032647"/>
            <a:ext cx="240030" cy="2414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6706E2-4D0B-CDDA-FFA1-BB0EB41FBDFC}"/>
              </a:ext>
            </a:extLst>
          </p:cNvPr>
          <p:cNvCxnSpPr>
            <a:cxnSpLocks/>
          </p:cNvCxnSpPr>
          <p:nvPr/>
        </p:nvCxnSpPr>
        <p:spPr>
          <a:xfrm flipH="1">
            <a:off x="2063948" y="4032647"/>
            <a:ext cx="240030" cy="2414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DDA898DF-9699-8E7A-EF43-7D990E3F0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00"/>
          <a:stretch/>
        </p:blipFill>
        <p:spPr>
          <a:xfrm>
            <a:off x="3427333" y="1264686"/>
            <a:ext cx="2289334" cy="356892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4223E8C-3473-E747-7484-98F482E64816}"/>
              </a:ext>
            </a:extLst>
          </p:cNvPr>
          <p:cNvSpPr/>
          <p:nvPr/>
        </p:nvSpPr>
        <p:spPr>
          <a:xfrm>
            <a:off x="3637597" y="2078831"/>
            <a:ext cx="1868805" cy="660079"/>
          </a:xfrm>
          <a:prstGeom prst="round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>
                    <a:lumMod val="10000"/>
                  </a:schemeClr>
                </a:solidFill>
              </a:rPr>
              <a:t>All possible actions</a:t>
            </a:r>
          </a:p>
          <a:p>
            <a:pPr algn="ctr"/>
            <a:r>
              <a:rPr lang="en-US" sz="1050">
                <a:solidFill>
                  <a:schemeClr val="bg2">
                    <a:lumMod val="10000"/>
                  </a:schemeClr>
                </a:solidFill>
              </a:rPr>
              <a:t>in the environment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5D212D-3F31-547E-BB8E-103DEC99C93B}"/>
              </a:ext>
            </a:extLst>
          </p:cNvPr>
          <p:cNvCxnSpPr>
            <a:cxnSpLocks/>
          </p:cNvCxnSpPr>
          <p:nvPr/>
        </p:nvCxnSpPr>
        <p:spPr>
          <a:xfrm flipH="1">
            <a:off x="4572000" y="1593556"/>
            <a:ext cx="1" cy="45725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B1F47B-883C-2787-230F-D7CE0AC4CA92}"/>
              </a:ext>
            </a:extLst>
          </p:cNvPr>
          <p:cNvCxnSpPr>
            <a:cxnSpLocks/>
          </p:cNvCxnSpPr>
          <p:nvPr/>
        </p:nvCxnSpPr>
        <p:spPr>
          <a:xfrm>
            <a:off x="4571999" y="2777258"/>
            <a:ext cx="0" cy="32576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rectangle with black text&#10;&#10;Description automatically generated">
            <a:extLst>
              <a:ext uri="{FF2B5EF4-FFF2-40B4-BE49-F238E27FC236}">
                <a16:creationId xmlns:a16="http://schemas.microsoft.com/office/drawing/2014/main" id="{EE160C9C-762D-5474-1177-435EC0313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991" y="3103019"/>
            <a:ext cx="2416016" cy="3733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CE4F87-700A-DE82-35F8-370851666676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4136231" y="3476355"/>
            <a:ext cx="435768" cy="6770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 descr="A white sign with black text&#10;&#10;Description automatically generated">
            <a:extLst>
              <a:ext uri="{FF2B5EF4-FFF2-40B4-BE49-F238E27FC236}">
                <a16:creationId xmlns:a16="http://schemas.microsoft.com/office/drawing/2014/main" id="{6A54C34A-C811-CE44-318D-66DECDE3F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5" y="1156072"/>
            <a:ext cx="2298469" cy="142311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4775DD4-15D3-3166-335D-A1140A515A49}"/>
              </a:ext>
            </a:extLst>
          </p:cNvPr>
          <p:cNvSpPr txBox="1"/>
          <p:nvPr/>
        </p:nvSpPr>
        <p:spPr>
          <a:xfrm>
            <a:off x="7016708" y="2924124"/>
            <a:ext cx="65114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75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C94819-C41E-F223-C5A3-20C0D65A0821}"/>
              </a:ext>
            </a:extLst>
          </p:cNvPr>
          <p:cNvCxnSpPr>
            <a:cxnSpLocks/>
          </p:cNvCxnSpPr>
          <p:nvPr/>
        </p:nvCxnSpPr>
        <p:spPr>
          <a:xfrm>
            <a:off x="7319794" y="2571990"/>
            <a:ext cx="0" cy="39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FC9B7F-8049-0E1D-0E71-A6008BF0EA04}"/>
              </a:ext>
            </a:extLst>
          </p:cNvPr>
          <p:cNvCxnSpPr>
            <a:cxnSpLocks/>
          </p:cNvCxnSpPr>
          <p:nvPr/>
        </p:nvCxnSpPr>
        <p:spPr>
          <a:xfrm flipH="1">
            <a:off x="7319795" y="3281914"/>
            <a:ext cx="1" cy="359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2323FFD-B008-47D9-29E2-258A7DBD860D}"/>
              </a:ext>
            </a:extLst>
          </p:cNvPr>
          <p:cNvSpPr txBox="1"/>
          <p:nvPr/>
        </p:nvSpPr>
        <p:spPr>
          <a:xfrm>
            <a:off x="7163982" y="3643398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/>
              <a:t>…</a:t>
            </a: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905B38E8-9799-2B48-2CF6-66661BD6F7A8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152287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 animBg="1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60E6-99E9-7B86-E9F7-AECCE453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 models as (autoregressive) planners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F79886-8773-CF5E-39FC-D91AACF273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rowse_internet">
            <a:hlinkClick r:id="" action="ppaction://media"/>
            <a:extLst>
              <a:ext uri="{FF2B5EF4-FFF2-40B4-BE49-F238E27FC236}">
                <a16:creationId xmlns:a16="http://schemas.microsoft.com/office/drawing/2014/main" id="{8C13D5C3-E968-09EC-258C-A7F0EC35C008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433513"/>
            <a:ext cx="3033713" cy="2276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E3BC1-55F3-333A-CB76-8ACC3FF4DE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empty_dishwasher">
            <a:hlinkClick r:id="" action="ppaction://media"/>
            <a:extLst>
              <a:ext uri="{FF2B5EF4-FFF2-40B4-BE49-F238E27FC236}">
                <a16:creationId xmlns:a16="http://schemas.microsoft.com/office/drawing/2014/main" id="{82244A21-364D-FB15-2758-4C3F7B3D34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14039" y="1404543"/>
            <a:ext cx="3033395" cy="2275046"/>
          </a:xfrm>
          <a:prstGeom prst="rect">
            <a:avLst/>
          </a:prstGeom>
        </p:spPr>
      </p:pic>
      <p:pic>
        <p:nvPicPr>
          <p:cNvPr id="7" name="organize_closet">
            <a:hlinkClick r:id="" action="ppaction://media"/>
            <a:extLst>
              <a:ext uri="{FF2B5EF4-FFF2-40B4-BE49-F238E27FC236}">
                <a16:creationId xmlns:a16="http://schemas.microsoft.com/office/drawing/2014/main" id="{BEAEDE16-040F-8AFB-6543-F4B4364E232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67436" y="1404543"/>
            <a:ext cx="3033395" cy="2275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95554-C8C7-FCFE-85AB-345FAAECFA89}"/>
              </a:ext>
            </a:extLst>
          </p:cNvPr>
          <p:cNvSpPr txBox="1"/>
          <p:nvPr/>
        </p:nvSpPr>
        <p:spPr>
          <a:xfrm>
            <a:off x="2140134" y="3725071"/>
            <a:ext cx="12939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Empty Dishwasher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F03A8-978C-A804-1340-7DF828E3E030}"/>
              </a:ext>
            </a:extLst>
          </p:cNvPr>
          <p:cNvSpPr txBox="1"/>
          <p:nvPr/>
        </p:nvSpPr>
        <p:spPr>
          <a:xfrm>
            <a:off x="5276734" y="3679589"/>
            <a:ext cx="1156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Organize Closet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3F8CBE-53B2-F138-C315-0D227C2975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3810" y="43546"/>
            <a:ext cx="1123080" cy="860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EDA9D-0B01-52F6-832C-DC74B8ACFFBB}"/>
              </a:ext>
            </a:extLst>
          </p:cNvPr>
          <p:cNvSpPr txBox="1"/>
          <p:nvPr/>
        </p:nvSpPr>
        <p:spPr>
          <a:xfrm>
            <a:off x="7319797" y="4594930"/>
            <a:ext cx="141897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Huang et al. (2022)</a:t>
            </a:r>
          </a:p>
        </p:txBody>
      </p:sp>
      <p:sp>
        <p:nvSpPr>
          <p:cNvPr id="12" name="Google Shape;138;g1501cc781cf_0_0">
            <a:extLst>
              <a:ext uri="{FF2B5EF4-FFF2-40B4-BE49-F238E27FC236}">
                <a16:creationId xmlns:a16="http://schemas.microsoft.com/office/drawing/2014/main" id="{9D3C6B09-182B-3A34-EF3D-D64309204B9F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25545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6BC2-E007-3B4C-80C5-268A04F2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Language models as (autoregressive) planners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F6CCB1-5B81-EF7A-473C-346151E70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ign with black text&#10;&#10;Description automatically generated">
            <a:extLst>
              <a:ext uri="{FF2B5EF4-FFF2-40B4-BE49-F238E27FC236}">
                <a16:creationId xmlns:a16="http://schemas.microsoft.com/office/drawing/2014/main" id="{54DB5D73-06AE-7655-2179-6274F159E5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b="951"/>
          <a:stretch/>
        </p:blipFill>
        <p:spPr>
          <a:xfrm>
            <a:off x="0" y="1131888"/>
            <a:ext cx="2141538" cy="1328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B8E22-7BF0-508A-0F39-C57C5AD32A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89FC7-E91A-EAF9-84ED-33D434B0DD98}"/>
              </a:ext>
            </a:extLst>
          </p:cNvPr>
          <p:cNvSpPr txBox="1"/>
          <p:nvPr/>
        </p:nvSpPr>
        <p:spPr>
          <a:xfrm>
            <a:off x="7319797" y="4594930"/>
            <a:ext cx="141897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Huang et al. (2022)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2599C-A797-D0DE-9EE0-40E730479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10" y="43546"/>
            <a:ext cx="1123080" cy="860957"/>
          </a:xfrm>
          <a:prstGeom prst="rect">
            <a:avLst/>
          </a:prstGeom>
        </p:spPr>
      </p:pic>
      <p:pic>
        <p:nvPicPr>
          <p:cNvPr id="15" name="Picture 14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9CA954F2-6834-425F-E055-EC9365CBAD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00"/>
          <a:stretch/>
        </p:blipFill>
        <p:spPr>
          <a:xfrm>
            <a:off x="531017" y="3529820"/>
            <a:ext cx="2289334" cy="3568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F11455-0D6B-7A4E-AD24-10D54B879400}"/>
              </a:ext>
            </a:extLst>
          </p:cNvPr>
          <p:cNvSpPr txBox="1"/>
          <p:nvPr/>
        </p:nvSpPr>
        <p:spPr>
          <a:xfrm>
            <a:off x="1372596" y="2819896"/>
            <a:ext cx="65114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75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C9B289-8228-C8CB-2719-1BE89C9E3144}"/>
              </a:ext>
            </a:extLst>
          </p:cNvPr>
          <p:cNvCxnSpPr>
            <a:cxnSpLocks/>
          </p:cNvCxnSpPr>
          <p:nvPr/>
        </p:nvCxnSpPr>
        <p:spPr>
          <a:xfrm>
            <a:off x="1675682" y="2467762"/>
            <a:ext cx="0" cy="39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B4D71F-CBAF-466F-ADD2-6617A6435AF8}"/>
              </a:ext>
            </a:extLst>
          </p:cNvPr>
          <p:cNvCxnSpPr>
            <a:cxnSpLocks/>
          </p:cNvCxnSpPr>
          <p:nvPr/>
        </p:nvCxnSpPr>
        <p:spPr>
          <a:xfrm flipH="1">
            <a:off x="1675683" y="3177687"/>
            <a:ext cx="1" cy="359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room with a bed and a table&#10;&#10;Description automatically generated with medium confidence">
            <a:extLst>
              <a:ext uri="{FF2B5EF4-FFF2-40B4-BE49-F238E27FC236}">
                <a16:creationId xmlns:a16="http://schemas.microsoft.com/office/drawing/2014/main" id="{C47CEBF8-933A-6428-DB67-E2226DFDE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241" y="3942755"/>
            <a:ext cx="2129790" cy="106667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FAC29E-03EC-A319-783E-959033FB9BAA}"/>
              </a:ext>
            </a:extLst>
          </p:cNvPr>
          <p:cNvCxnSpPr>
            <a:stCxn id="15" idx="2"/>
            <a:endCxn id="24" idx="1"/>
          </p:cNvCxnSpPr>
          <p:nvPr/>
        </p:nvCxnSpPr>
        <p:spPr>
          <a:xfrm>
            <a:off x="1675684" y="3886713"/>
            <a:ext cx="1016558" cy="589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8D10C-B843-1059-E6A4-A5A97319E73F}"/>
              </a:ext>
            </a:extLst>
          </p:cNvPr>
          <p:cNvCxnSpPr/>
          <p:nvPr/>
        </p:nvCxnSpPr>
        <p:spPr>
          <a:xfrm>
            <a:off x="2063948" y="4032647"/>
            <a:ext cx="240030" cy="2414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6706E2-4D0B-CDDA-FFA1-BB0EB41FBDFC}"/>
              </a:ext>
            </a:extLst>
          </p:cNvPr>
          <p:cNvCxnSpPr>
            <a:cxnSpLocks/>
          </p:cNvCxnSpPr>
          <p:nvPr/>
        </p:nvCxnSpPr>
        <p:spPr>
          <a:xfrm flipH="1">
            <a:off x="2063948" y="4032647"/>
            <a:ext cx="240030" cy="2414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white rectangle with black text&#10;&#10;Description automatically generated">
            <a:extLst>
              <a:ext uri="{FF2B5EF4-FFF2-40B4-BE49-F238E27FC236}">
                <a16:creationId xmlns:a16="http://schemas.microsoft.com/office/drawing/2014/main" id="{DDA898DF-9699-8E7A-EF43-7D990E3F01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00"/>
          <a:stretch/>
        </p:blipFill>
        <p:spPr>
          <a:xfrm>
            <a:off x="3427333" y="1264686"/>
            <a:ext cx="2289334" cy="356892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4223E8C-3473-E747-7484-98F482E64816}"/>
              </a:ext>
            </a:extLst>
          </p:cNvPr>
          <p:cNvSpPr/>
          <p:nvPr/>
        </p:nvSpPr>
        <p:spPr>
          <a:xfrm>
            <a:off x="3637597" y="2078831"/>
            <a:ext cx="1868805" cy="660079"/>
          </a:xfrm>
          <a:prstGeom prst="round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>
                    <a:lumMod val="10000"/>
                  </a:schemeClr>
                </a:solidFill>
              </a:rPr>
              <a:t>All possible actions</a:t>
            </a:r>
          </a:p>
          <a:p>
            <a:pPr algn="ctr"/>
            <a:r>
              <a:rPr lang="en-US" sz="1050">
                <a:solidFill>
                  <a:schemeClr val="bg2">
                    <a:lumMod val="10000"/>
                  </a:schemeClr>
                </a:solidFill>
              </a:rPr>
              <a:t>in the environment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5D212D-3F31-547E-BB8E-103DEC99C93B}"/>
              </a:ext>
            </a:extLst>
          </p:cNvPr>
          <p:cNvCxnSpPr>
            <a:cxnSpLocks/>
          </p:cNvCxnSpPr>
          <p:nvPr/>
        </p:nvCxnSpPr>
        <p:spPr>
          <a:xfrm flipH="1">
            <a:off x="4572000" y="1593556"/>
            <a:ext cx="1" cy="45725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B1F47B-883C-2787-230F-D7CE0AC4CA92}"/>
              </a:ext>
            </a:extLst>
          </p:cNvPr>
          <p:cNvCxnSpPr>
            <a:cxnSpLocks/>
          </p:cNvCxnSpPr>
          <p:nvPr/>
        </p:nvCxnSpPr>
        <p:spPr>
          <a:xfrm>
            <a:off x="4571999" y="2777258"/>
            <a:ext cx="0" cy="325761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rectangle with black text&#10;&#10;Description automatically generated">
            <a:extLst>
              <a:ext uri="{FF2B5EF4-FFF2-40B4-BE49-F238E27FC236}">
                <a16:creationId xmlns:a16="http://schemas.microsoft.com/office/drawing/2014/main" id="{EE160C9C-762D-5474-1177-435EC0313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991" y="3103019"/>
            <a:ext cx="2416016" cy="3733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CE4F87-700A-DE82-35F8-370851666676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4136231" y="3476355"/>
            <a:ext cx="435768" cy="6770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 descr="A white sign with black text&#10;&#10;Description automatically generated">
            <a:extLst>
              <a:ext uri="{FF2B5EF4-FFF2-40B4-BE49-F238E27FC236}">
                <a16:creationId xmlns:a16="http://schemas.microsoft.com/office/drawing/2014/main" id="{6A54C34A-C811-CE44-318D-66DECDE3F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605" y="1156072"/>
            <a:ext cx="2298469" cy="142311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4775DD4-15D3-3166-335D-A1140A515A49}"/>
              </a:ext>
            </a:extLst>
          </p:cNvPr>
          <p:cNvSpPr txBox="1"/>
          <p:nvPr/>
        </p:nvSpPr>
        <p:spPr>
          <a:xfrm>
            <a:off x="7016708" y="2924124"/>
            <a:ext cx="651140" cy="380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75">
                <a:latin typeface="Arial" panose="020B0604020202020204" pitchFamily="34" charset="0"/>
                <a:cs typeface="Arial" panose="020B0604020202020204" pitchFamily="34" charset="0"/>
              </a:rPr>
              <a:t>LLM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C94819-C41E-F223-C5A3-20C0D65A0821}"/>
              </a:ext>
            </a:extLst>
          </p:cNvPr>
          <p:cNvCxnSpPr>
            <a:cxnSpLocks/>
          </p:cNvCxnSpPr>
          <p:nvPr/>
        </p:nvCxnSpPr>
        <p:spPr>
          <a:xfrm>
            <a:off x="7319794" y="2571990"/>
            <a:ext cx="0" cy="395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FC9B7F-8049-0E1D-0E71-A6008BF0EA04}"/>
              </a:ext>
            </a:extLst>
          </p:cNvPr>
          <p:cNvCxnSpPr>
            <a:cxnSpLocks/>
          </p:cNvCxnSpPr>
          <p:nvPr/>
        </p:nvCxnSpPr>
        <p:spPr>
          <a:xfrm flipH="1">
            <a:off x="7319795" y="3281914"/>
            <a:ext cx="1" cy="359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2323FFD-B008-47D9-29E2-258A7DBD860D}"/>
              </a:ext>
            </a:extLst>
          </p:cNvPr>
          <p:cNvSpPr txBox="1"/>
          <p:nvPr/>
        </p:nvSpPr>
        <p:spPr>
          <a:xfrm>
            <a:off x="7163982" y="3643398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1C0A3-D763-D8AE-E81A-C8954F602212}"/>
              </a:ext>
            </a:extLst>
          </p:cNvPr>
          <p:cNvSpPr txBox="1"/>
          <p:nvPr/>
        </p:nvSpPr>
        <p:spPr>
          <a:xfrm>
            <a:off x="4895960" y="3922130"/>
            <a:ext cx="17540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No environment feedback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834F55-6B3E-E763-50EF-B7889492DA94}"/>
              </a:ext>
            </a:extLst>
          </p:cNvPr>
          <p:cNvCxnSpPr>
            <a:cxnSpLocks/>
          </p:cNvCxnSpPr>
          <p:nvPr/>
        </p:nvCxnSpPr>
        <p:spPr>
          <a:xfrm flipV="1">
            <a:off x="4505328" y="3788873"/>
            <a:ext cx="696670" cy="366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F0E98F-2CCA-3066-B664-6D0D91A392E9}"/>
              </a:ext>
            </a:extLst>
          </p:cNvPr>
          <p:cNvSpPr txBox="1"/>
          <p:nvPr/>
        </p:nvSpPr>
        <p:spPr>
          <a:xfrm>
            <a:off x="5181509" y="3554020"/>
            <a:ext cx="360996" cy="4385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5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E13894-0E47-E559-BCA9-2AE1ACB194A2}"/>
              </a:ext>
            </a:extLst>
          </p:cNvPr>
          <p:cNvSpPr txBox="1"/>
          <p:nvPr/>
        </p:nvSpPr>
        <p:spPr>
          <a:xfrm>
            <a:off x="5464776" y="1919810"/>
            <a:ext cx="360996" cy="4385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5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A7201149-5605-31B9-B18D-917D4774A29B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410775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37B1-9037-56EF-3DE3-78D48CB1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planner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94136-5676-A72C-DB63-7311434D41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4193-8FC3-9FE2-2EF7-D34F054990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Content Placeholder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7E113E4-ACBD-8B68-57EF-F267966CDC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724" b="18555"/>
          <a:stretch/>
        </p:blipFill>
        <p:spPr>
          <a:xfrm>
            <a:off x="0" y="2600325"/>
            <a:ext cx="3095625" cy="21431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44525C-A283-BCFB-286D-22A8154A14EE}"/>
              </a:ext>
            </a:extLst>
          </p:cNvPr>
          <p:cNvSpPr/>
          <p:nvPr/>
        </p:nvSpPr>
        <p:spPr>
          <a:xfrm>
            <a:off x="2914650" y="4621609"/>
            <a:ext cx="425258" cy="31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DC9EC6-CD75-470D-F82D-69F0332F01DC}"/>
              </a:ext>
            </a:extLst>
          </p:cNvPr>
          <p:cNvSpPr/>
          <p:nvPr/>
        </p:nvSpPr>
        <p:spPr>
          <a:xfrm>
            <a:off x="1561358" y="4621609"/>
            <a:ext cx="568909" cy="31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" name="Picture 4" descr="A diagram of a planner&#10;&#10;Description automatically generated">
            <a:extLst>
              <a:ext uri="{FF2B5EF4-FFF2-40B4-BE49-F238E27FC236}">
                <a16:creationId xmlns:a16="http://schemas.microsoft.com/office/drawing/2014/main" id="{364913AB-ACF8-2288-8807-CB1FFD1A0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80" y="780304"/>
            <a:ext cx="3417370" cy="1667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D458C-66F7-F2A7-C623-A7D0BF15EA2C}"/>
              </a:ext>
            </a:extLst>
          </p:cNvPr>
          <p:cNvSpPr txBox="1"/>
          <p:nvPr/>
        </p:nvSpPr>
        <p:spPr>
          <a:xfrm>
            <a:off x="6494015" y="2346654"/>
            <a:ext cx="160172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>
                <a:latin typeface="Avenir Book" panose="02000503020000020003" pitchFamily="2" charset="0"/>
              </a:rPr>
              <a:t>Dasgupta et al. (2022)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CC652204-BF51-1A49-40C2-B5E8E8F1C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564" y="2576091"/>
            <a:ext cx="3840073" cy="2191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7710CB-17EE-A964-E272-B3C06725A708}"/>
              </a:ext>
            </a:extLst>
          </p:cNvPr>
          <p:cNvSpPr txBox="1"/>
          <p:nvPr/>
        </p:nvSpPr>
        <p:spPr>
          <a:xfrm>
            <a:off x="6951566" y="4681572"/>
            <a:ext cx="135806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>
                <a:latin typeface="Avenir Book" panose="02000503020000020003" pitchFamily="2" charset="0"/>
              </a:rPr>
              <a:t>Wang et al. (2023)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A3080D9-512C-9DBE-EFE2-9365F323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70" y="922386"/>
            <a:ext cx="3368993" cy="1525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41BDB8-CD29-412E-1487-5068D315BD7F}"/>
              </a:ext>
            </a:extLst>
          </p:cNvPr>
          <p:cNvSpPr txBox="1"/>
          <p:nvPr/>
        </p:nvSpPr>
        <p:spPr>
          <a:xfrm>
            <a:off x="3066395" y="4681572"/>
            <a:ext cx="10618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>
                <a:latin typeface="Avenir Book" panose="02000503020000020003" pitchFamily="2" charset="0"/>
              </a:rPr>
              <a:t>Li et al. (2022)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AE13E-D3CB-BD7A-9323-43B4B03A65AE}"/>
              </a:ext>
            </a:extLst>
          </p:cNvPr>
          <p:cNvSpPr txBox="1"/>
          <p:nvPr/>
        </p:nvSpPr>
        <p:spPr>
          <a:xfrm>
            <a:off x="2788797" y="2348998"/>
            <a:ext cx="145274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>
                <a:latin typeface="Avenir Book" panose="02000503020000020003" pitchFamily="2" charset="0"/>
              </a:rPr>
              <a:t>Sharma et al. (2021)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29ABF5-4681-7B4E-B824-46189B99A815}"/>
              </a:ext>
            </a:extLst>
          </p:cNvPr>
          <p:cNvSpPr/>
          <p:nvPr/>
        </p:nvSpPr>
        <p:spPr>
          <a:xfrm>
            <a:off x="787395" y="911165"/>
            <a:ext cx="1882939" cy="23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A9F953-FC79-6257-2218-CDE64A188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810" y="43546"/>
            <a:ext cx="1123080" cy="860957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FD7C5074-F253-3F14-3350-0F5516399C19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3059937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13BC553B-9A96-40F0-54C2-277C82D14F6B}"/>
              </a:ext>
            </a:extLst>
          </p:cNvPr>
          <p:cNvSpPr txBox="1"/>
          <p:nvPr/>
        </p:nvSpPr>
        <p:spPr>
          <a:xfrm>
            <a:off x="3416416" y="1781675"/>
            <a:ext cx="10634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Avenir Book" panose="02000503020000020003" pitchFamily="2" charset="0"/>
              </a:rPr>
              <a:t>Reflection</a:t>
            </a:r>
          </a:p>
          <a:p>
            <a:pPr algn="ctr"/>
            <a:endParaRPr lang="en-US" sz="1050">
              <a:latin typeface="Avenir Book" panose="02000503020000020003" pitchFamily="2" charset="0"/>
            </a:endParaRPr>
          </a:p>
          <a:p>
            <a:pPr algn="ctr"/>
            <a:r>
              <a:rPr lang="en-US" sz="1050">
                <a:latin typeface="Avenir Book" panose="02000503020000020003" pitchFamily="2" charset="0"/>
              </a:rPr>
              <a:t>Memory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637B1-9037-56EF-3DE3-78D48CB1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planner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BE164B-A360-AA30-C8B2-23E0E9F4E6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24193-8FC3-9FE2-2EF7-D34F054990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44525C-A283-BCFB-286D-22A8154A14EE}"/>
              </a:ext>
            </a:extLst>
          </p:cNvPr>
          <p:cNvSpPr/>
          <p:nvPr/>
        </p:nvSpPr>
        <p:spPr>
          <a:xfrm>
            <a:off x="2794635" y="4606327"/>
            <a:ext cx="1068196" cy="31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DC9EC6-CD75-470D-F82D-69F0332F01DC}"/>
              </a:ext>
            </a:extLst>
          </p:cNvPr>
          <p:cNvSpPr/>
          <p:nvPr/>
        </p:nvSpPr>
        <p:spPr>
          <a:xfrm>
            <a:off x="5311826" y="4657762"/>
            <a:ext cx="1062990" cy="31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04F738-4C77-DAB2-B30F-44E3535A588B}"/>
              </a:ext>
            </a:extLst>
          </p:cNvPr>
          <p:cNvSpPr txBox="1"/>
          <p:nvPr/>
        </p:nvSpPr>
        <p:spPr>
          <a:xfrm>
            <a:off x="1486880" y="2022870"/>
            <a:ext cx="4716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4A365-70B0-6051-BE7D-2D350BE27329}"/>
              </a:ext>
            </a:extLst>
          </p:cNvPr>
          <p:cNvSpPr txBox="1"/>
          <p:nvPr/>
        </p:nvSpPr>
        <p:spPr>
          <a:xfrm>
            <a:off x="1405441" y="1326058"/>
            <a:ext cx="9236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Observation</a:t>
            </a:r>
          </a:p>
        </p:txBody>
      </p:sp>
      <p:pic>
        <p:nvPicPr>
          <p:cNvPr id="21" name="Picture 20" descr="A room with a bed and a table&#10;&#10;Description automatically generated with medium confidence">
            <a:extLst>
              <a:ext uri="{FF2B5EF4-FFF2-40B4-BE49-F238E27FC236}">
                <a16:creationId xmlns:a16="http://schemas.microsoft.com/office/drawing/2014/main" id="{D9F471E3-929E-68AE-7384-952EF9F5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38" y="1624790"/>
            <a:ext cx="2129790" cy="10666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42A6D0-B0FC-CB20-A4AA-B610E2F39BA7}"/>
              </a:ext>
            </a:extLst>
          </p:cNvPr>
          <p:cNvSpPr/>
          <p:nvPr/>
        </p:nvSpPr>
        <p:spPr>
          <a:xfrm>
            <a:off x="2430304" y="1860233"/>
            <a:ext cx="1028700" cy="59578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LLM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4C25F45-9770-D9DF-D8D4-718CE7175D69}"/>
              </a:ext>
            </a:extLst>
          </p:cNvPr>
          <p:cNvCxnSpPr>
            <a:stCxn id="21" idx="0"/>
            <a:endCxn id="20" idx="3"/>
          </p:cNvCxnSpPr>
          <p:nvPr/>
        </p:nvCxnSpPr>
        <p:spPr>
          <a:xfrm rot="16200000" flipV="1">
            <a:off x="3799476" y="-17368"/>
            <a:ext cx="171774" cy="31125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DE6A72-D06C-9F86-2FE3-0CE2E763A00F}"/>
              </a:ext>
            </a:extLst>
          </p:cNvPr>
          <p:cNvCxnSpPr>
            <a:stCxn id="17" idx="3"/>
            <a:endCxn id="22" idx="1"/>
          </p:cNvCxnSpPr>
          <p:nvPr/>
        </p:nvCxnSpPr>
        <p:spPr>
          <a:xfrm>
            <a:off x="1958484" y="2149828"/>
            <a:ext cx="471820" cy="8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3A9D38-916A-6B17-F81F-4AA5FA41C379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867267" y="1579974"/>
            <a:ext cx="563037" cy="408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B1435D-B8B4-6545-2224-BBB126B7132E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944654" y="2456021"/>
            <a:ext cx="0" cy="4029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5DC6A1-F2E8-7E6D-6107-72E1E9685594}"/>
              </a:ext>
            </a:extLst>
          </p:cNvPr>
          <p:cNvSpPr txBox="1"/>
          <p:nvPr/>
        </p:nvSpPr>
        <p:spPr>
          <a:xfrm>
            <a:off x="2567284" y="1175410"/>
            <a:ext cx="20810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Description (e.g., scene graphs)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7B5D0B-234F-7C25-6586-8133D187CEA3}"/>
              </a:ext>
            </a:extLst>
          </p:cNvPr>
          <p:cNvSpPr txBox="1"/>
          <p:nvPr/>
        </p:nvSpPr>
        <p:spPr>
          <a:xfrm>
            <a:off x="1842377" y="2786974"/>
            <a:ext cx="2204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Avenir Book" panose="02000503020000020003" pitchFamily="2" charset="0"/>
              </a:rPr>
              <a:t>Feature / high-level plans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10B1AD-51A8-EE2B-4B50-19E40AB78D71}"/>
              </a:ext>
            </a:extLst>
          </p:cNvPr>
          <p:cNvSpPr/>
          <p:nvPr/>
        </p:nvSpPr>
        <p:spPr>
          <a:xfrm>
            <a:off x="2430304" y="3320310"/>
            <a:ext cx="1028700" cy="595789"/>
          </a:xfrm>
          <a:prstGeom prst="rect">
            <a:avLst/>
          </a:prstGeom>
          <a:solidFill>
            <a:srgbClr val="FF99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Policy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CD002F-5FED-35CE-7185-1648EA73B36F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2944654" y="3063973"/>
            <a:ext cx="0" cy="256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92C508B-7AC2-33C2-3755-2B6435D65636}"/>
              </a:ext>
            </a:extLst>
          </p:cNvPr>
          <p:cNvCxnSpPr>
            <a:cxnSpLocks/>
            <a:stCxn id="21" idx="2"/>
            <a:endCxn id="41" idx="3"/>
          </p:cNvCxnSpPr>
          <p:nvPr/>
        </p:nvCxnSpPr>
        <p:spPr>
          <a:xfrm rot="5400000">
            <a:off x="3986948" y="2163520"/>
            <a:ext cx="926742" cy="198262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F742CC1-45B0-47AD-2551-D82B157CD92D}"/>
              </a:ext>
            </a:extLst>
          </p:cNvPr>
          <p:cNvSpPr txBox="1"/>
          <p:nvPr/>
        </p:nvSpPr>
        <p:spPr>
          <a:xfrm>
            <a:off x="3510638" y="3317067"/>
            <a:ext cx="15135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Raw obs. (e.g., image)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811B84-365D-24FA-DCC7-AA89446A11E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2944654" y="3916099"/>
            <a:ext cx="0" cy="2563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0254496-5574-1EC3-C65D-8FEE2CEFAA52}"/>
              </a:ext>
            </a:extLst>
          </p:cNvPr>
          <p:cNvSpPr txBox="1"/>
          <p:nvPr/>
        </p:nvSpPr>
        <p:spPr>
          <a:xfrm>
            <a:off x="2517816" y="4112383"/>
            <a:ext cx="853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Avenir Book" panose="02000503020000020003" pitchFamily="2" charset="0"/>
              </a:rPr>
              <a:t>Action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F49460D-56AB-0B40-36A6-877E51C2D7B4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239211" y="2158127"/>
            <a:ext cx="3267317" cy="2092756"/>
          </a:xfrm>
          <a:prstGeom prst="bentConnector3">
            <a:avLst>
              <a:gd name="adj1" fmla="val 10524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2BCCA4A-C02F-2D50-6B49-473CE6CA299D}"/>
              </a:ext>
            </a:extLst>
          </p:cNvPr>
          <p:cNvCxnSpPr>
            <a:cxnSpLocks/>
            <a:stCxn id="21" idx="1"/>
            <a:endCxn id="22" idx="3"/>
          </p:cNvCxnSpPr>
          <p:nvPr/>
        </p:nvCxnSpPr>
        <p:spPr>
          <a:xfrm rot="10800000" flipV="1">
            <a:off x="3459005" y="2158126"/>
            <a:ext cx="917734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953C14A3-7CC5-808D-02E5-B5192BE07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10" y="43546"/>
            <a:ext cx="1123080" cy="860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1E3454-575B-2951-B6E6-A4E3260D2C94}"/>
              </a:ext>
            </a:extLst>
          </p:cNvPr>
          <p:cNvSpPr txBox="1"/>
          <p:nvPr/>
        </p:nvSpPr>
        <p:spPr>
          <a:xfrm>
            <a:off x="3078663" y="2982438"/>
            <a:ext cx="13869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Courier" pitchFamily="2" charset="0"/>
              </a:rPr>
              <a:t>“Go to kitchen”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70378-F3BD-A5A9-7BA4-3CF16B599A86}"/>
              </a:ext>
            </a:extLst>
          </p:cNvPr>
          <p:cNvSpPr txBox="1"/>
          <p:nvPr/>
        </p:nvSpPr>
        <p:spPr>
          <a:xfrm>
            <a:off x="3167513" y="3994545"/>
            <a:ext cx="1066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Courier" pitchFamily="2" charset="0"/>
              </a:rPr>
              <a:t>“Turn left”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5440E-3F49-8C21-A20D-D6BAF57C2444}"/>
              </a:ext>
            </a:extLst>
          </p:cNvPr>
          <p:cNvSpPr txBox="1"/>
          <p:nvPr/>
        </p:nvSpPr>
        <p:spPr>
          <a:xfrm>
            <a:off x="6144921" y="1299055"/>
            <a:ext cx="18598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Avenir Book" panose="02000503020000020003" pitchFamily="2" charset="0"/>
              </a:rPr>
              <a:t>History: </a:t>
            </a:r>
            <a:r>
              <a:rPr lang="en-US" sz="1050">
                <a:latin typeface="Avenir Book" panose="02000503020000020003" pitchFamily="2" charset="0"/>
              </a:rPr>
              <a:t>actions taken so far</a:t>
            </a:r>
          </a:p>
          <a:p>
            <a:r>
              <a:rPr lang="en-US" sz="1050" b="1">
                <a:latin typeface="Avenir Book" panose="02000503020000020003" pitchFamily="2" charset="0"/>
              </a:rPr>
              <a:t>Progress: </a:t>
            </a:r>
            <a:r>
              <a:rPr lang="en-US" sz="1050">
                <a:latin typeface="Avenir Book" panose="02000503020000020003" pitchFamily="2" charset="0"/>
              </a:rPr>
              <a:t>I have done xxx</a:t>
            </a:r>
          </a:p>
          <a:p>
            <a:r>
              <a:rPr lang="en-US" sz="1050" b="1">
                <a:latin typeface="Avenir Book" panose="02000503020000020003" pitchFamily="2" charset="0"/>
              </a:rPr>
              <a:t>Failures: </a:t>
            </a:r>
            <a:r>
              <a:rPr lang="en-US" sz="1050">
                <a:latin typeface="Avenir Book" panose="02000503020000020003" pitchFamily="2" charset="0"/>
              </a:rPr>
              <a:t>I couldn’t find xxx</a:t>
            </a:r>
          </a:p>
          <a:p>
            <a:r>
              <a:rPr lang="en-US" sz="1050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84221B4F-2BCF-17F7-0E98-4F3FC940F79E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407337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7" grpId="0"/>
      <p:bldP spid="20" grpId="0"/>
      <p:bldP spid="22" grpId="0" animBg="1"/>
      <p:bldP spid="36" grpId="0"/>
      <p:bldP spid="38" grpId="0"/>
      <p:bldP spid="41" grpId="0" animBg="1"/>
      <p:bldP spid="49" grpId="0"/>
      <p:bldP spid="53" grpId="0"/>
      <p:bldP spid="3" grpId="0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AB206-CB59-941E-2992-D5933DF29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400"/>
              <a:t>Sustained Embodied Reasoning in Rich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9D7E-96B2-4313-A6AB-EAF788351A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3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4456-4479-28E6-53A8-272D0B5A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Spectrogram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11A02-8F5B-2DCE-6853-CE604BFC8B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112" y="1517110"/>
            <a:ext cx="2712380" cy="3077573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 spectrogram shows the </a:t>
            </a:r>
            <a:r>
              <a:rPr lang="en-US" b="1"/>
              <a:t>frequency content (y-axis) </a:t>
            </a:r>
            <a:r>
              <a:rPr lang="en-US"/>
              <a:t>of an audio signal as it changes over time.</a:t>
            </a:r>
          </a:p>
          <a:p>
            <a:r>
              <a:rPr lang="en-US"/>
              <a:t>In spectrogram,</a:t>
            </a:r>
            <a:r>
              <a:rPr lang="en-US" b="1"/>
              <a:t> magnitude </a:t>
            </a:r>
            <a:r>
              <a:rPr lang="en-US"/>
              <a:t>of the sound is shown by </a:t>
            </a:r>
            <a:r>
              <a:rPr lang="en-US" b="1"/>
              <a:t>color-coding</a:t>
            </a:r>
            <a:r>
              <a:rPr lang="en-US"/>
              <a:t>. </a:t>
            </a:r>
          </a:p>
        </p:txBody>
      </p:sp>
      <p:pic>
        <p:nvPicPr>
          <p:cNvPr id="7172" name="Picture 4" descr="A Gentle Introduction to Audio Classification With Tensorflow | by Dimitre  Oliveira | Towards AI">
            <a:extLst>
              <a:ext uri="{FF2B5EF4-FFF2-40B4-BE49-F238E27FC236}">
                <a16:creationId xmlns:a16="http://schemas.microsoft.com/office/drawing/2014/main" id="{C09B610A-E5A7-3CA2-20D2-A47A8E79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92" y="964661"/>
            <a:ext cx="5887498" cy="38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5ADF31-9E8B-08D6-996B-2880722F2458}"/>
              </a:ext>
            </a:extLst>
          </p:cNvPr>
          <p:cNvSpPr txBox="1"/>
          <p:nvPr/>
        </p:nvSpPr>
        <p:spPr>
          <a:xfrm>
            <a:off x="1527242" y="4835723"/>
            <a:ext cx="6401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https://</a:t>
            </a:r>
            <a:r>
              <a:rPr lang="en-US" err="1"/>
              <a:t>huggingface.co</a:t>
            </a:r>
            <a:r>
              <a:rPr lang="en-US"/>
              <a:t>/learn/audio-course/</a:t>
            </a:r>
            <a:r>
              <a:rPr lang="en-US" err="1"/>
              <a:t>en</a:t>
            </a:r>
            <a:r>
              <a:rPr lang="en-US"/>
              <a:t>/chapter1/</a:t>
            </a:r>
            <a:r>
              <a:rPr lang="en-US" err="1"/>
              <a:t>audio_data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73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B30E-7493-08C9-26E7-79FBBA25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Limits in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CD9C-9C41-1782-7F1F-4DA6FE5DBD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Social reasoning: understanding humans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82247-9DBE-A44C-FA84-D85140A36C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2" descr="30,956 Heavy Box Stock Photos, Pictures &amp; Royalty-Free Images - iStock">
            <a:extLst>
              <a:ext uri="{FF2B5EF4-FFF2-40B4-BE49-F238E27FC236}">
                <a16:creationId xmlns:a16="http://schemas.microsoft.com/office/drawing/2014/main" id="{D1F6D515-2057-5F85-D233-95CA00EC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83" y="1394226"/>
            <a:ext cx="5233652" cy="348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6323D-B537-C7C9-A1BB-542860A60ECD}"/>
              </a:ext>
            </a:extLst>
          </p:cNvPr>
          <p:cNvSpPr txBox="1"/>
          <p:nvPr/>
        </p:nvSpPr>
        <p:spPr>
          <a:xfrm>
            <a:off x="5778720" y="2353152"/>
            <a:ext cx="2643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venir Book" panose="02000503020000020003" pitchFamily="2" charset="0"/>
              </a:rPr>
              <a:t>Does this person need help?</a:t>
            </a: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FD1BE86F-2FEE-400B-6262-32B74173F20C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33043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E1D1E4D-6435-B267-8303-609EB541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68" y="3112409"/>
            <a:ext cx="1771650" cy="14478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8A14F5C-0DDF-5F14-F472-E2FA2179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858" y="994164"/>
            <a:ext cx="5019675" cy="3848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F535F-FBD1-F7E7-71EF-87A60A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World models and agent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813E6-60C0-72BF-1C6D-7442FC2A3F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C0B5-F8B6-8CFE-0CFA-959F245EF0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669DEF2A-8B80-BFE7-932F-543F85C1D690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314920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4251-9028-2460-D57B-97C18F74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Simulators as world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FFDBE-E910-7610-817F-B0C8732739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62048"/>
            <a:ext cx="8085415" cy="3077573"/>
          </a:xfrm>
        </p:spPr>
        <p:txBody>
          <a:bodyPr/>
          <a:lstStyle/>
          <a:p>
            <a:r>
              <a:rPr lang="en-US"/>
              <a:t>Physics engines / embodied simulators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01EAC-67C9-F645-DA2B-E78D0D1D39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AB604-D5C5-2211-B5BD-F4EB5CA1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2" y="2960531"/>
            <a:ext cx="2685844" cy="1731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6A9B6-1CE8-0252-4F63-38149B82C13C}"/>
              </a:ext>
            </a:extLst>
          </p:cNvPr>
          <p:cNvSpPr txBox="1"/>
          <p:nvPr/>
        </p:nvSpPr>
        <p:spPr>
          <a:xfrm>
            <a:off x="1402262" y="2760217"/>
            <a:ext cx="12073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err="1">
                <a:latin typeface="Avenir Book" panose="02000503020000020003" pitchFamily="2" charset="0"/>
                <a:cs typeface="Arial" panose="020B0604020202020204" pitchFamily="34" charset="0"/>
              </a:rPr>
              <a:t>iGibson</a:t>
            </a:r>
            <a:r>
              <a:rPr lang="en-US" sz="1500" b="1">
                <a:latin typeface="Avenir Book" panose="02000503020000020003" pitchFamily="2" charset="0"/>
                <a:cs typeface="Arial" panose="020B0604020202020204" pitchFamily="34" charset="0"/>
              </a:rPr>
              <a:t> 2.0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40076-6592-C19D-8CA2-9C75C6D4AF37}"/>
              </a:ext>
            </a:extLst>
          </p:cNvPr>
          <p:cNvSpPr txBox="1"/>
          <p:nvPr/>
        </p:nvSpPr>
        <p:spPr>
          <a:xfrm>
            <a:off x="2241317" y="4643279"/>
            <a:ext cx="110639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Li et al. (2021)</a:t>
            </a:r>
          </a:p>
        </p:txBody>
      </p:sp>
      <p:pic>
        <p:nvPicPr>
          <p:cNvPr id="10" name="Picture 9" descr="A picture containing kitchen, indoor, appliance, stainless&#10;&#10;Description automatically generated">
            <a:extLst>
              <a:ext uri="{FF2B5EF4-FFF2-40B4-BE49-F238E27FC236}">
                <a16:creationId xmlns:a16="http://schemas.microsoft.com/office/drawing/2014/main" id="{CD980FB0-6F2C-9F59-214D-95FC7BD6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05" y="1605575"/>
            <a:ext cx="3551204" cy="1016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B07DB-1C00-0360-EA1A-674BC95B4352}"/>
              </a:ext>
            </a:extLst>
          </p:cNvPr>
          <p:cNvSpPr txBox="1"/>
          <p:nvPr/>
        </p:nvSpPr>
        <p:spPr>
          <a:xfrm>
            <a:off x="6037195" y="1362679"/>
            <a:ext cx="10919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>
                <a:latin typeface="Avenir Book" panose="02000503020000020003" pitchFamily="2" charset="0"/>
                <a:cs typeface="Arial" panose="020B0604020202020204" pitchFamily="34" charset="0"/>
              </a:rPr>
              <a:t>AI2-THOR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AF5ED-3C0F-9962-AB30-FF471C8F4BE7}"/>
              </a:ext>
            </a:extLst>
          </p:cNvPr>
          <p:cNvSpPr txBox="1"/>
          <p:nvPr/>
        </p:nvSpPr>
        <p:spPr>
          <a:xfrm>
            <a:off x="7092741" y="2578822"/>
            <a:ext cx="135485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 err="1">
                <a:latin typeface="Arial" panose="020B0604020202020204" pitchFamily="34" charset="0"/>
                <a:cs typeface="Arial" panose="020B0604020202020204" pitchFamily="34" charset="0"/>
              </a:rPr>
              <a:t>Kolve</a:t>
            </a:r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 et al. (2017)</a:t>
            </a:r>
          </a:p>
        </p:txBody>
      </p:sp>
      <p:pic>
        <p:nvPicPr>
          <p:cNvPr id="13" name="Picture 12" descr="A picture containing text, indoor, floor, table&#10;&#10;Description automatically generated">
            <a:extLst>
              <a:ext uri="{FF2B5EF4-FFF2-40B4-BE49-F238E27FC236}">
                <a16:creationId xmlns:a16="http://schemas.microsoft.com/office/drawing/2014/main" id="{F5C9AE11-4A9F-CD41-4F48-F182CF37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308" y="2951554"/>
            <a:ext cx="2297565" cy="1731662"/>
          </a:xfrm>
          <a:prstGeom prst="rect">
            <a:avLst/>
          </a:prstGeom>
        </p:spPr>
      </p:pic>
      <p:pic>
        <p:nvPicPr>
          <p:cNvPr id="14" name="Picture 13" descr="A room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04B8243B-2FF6-CC04-0A1C-C512AF097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9787" y="3000553"/>
            <a:ext cx="2533650" cy="1657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498200-64D7-44D2-5364-629C9ADB7A57}"/>
              </a:ext>
            </a:extLst>
          </p:cNvPr>
          <p:cNvSpPr txBox="1"/>
          <p:nvPr/>
        </p:nvSpPr>
        <p:spPr>
          <a:xfrm>
            <a:off x="4018541" y="2738990"/>
            <a:ext cx="11737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>
                <a:latin typeface="Avenir Book" panose="02000503020000020003" pitchFamily="2" charset="0"/>
                <a:cs typeface="Arial" panose="020B0604020202020204" pitchFamily="34" charset="0"/>
              </a:rPr>
              <a:t>Habitat 2.0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1D79A8-B17C-C6B7-F60E-C560529A60D2}"/>
              </a:ext>
            </a:extLst>
          </p:cNvPr>
          <p:cNvSpPr txBox="1"/>
          <p:nvPr/>
        </p:nvSpPr>
        <p:spPr>
          <a:xfrm>
            <a:off x="6464961" y="2734824"/>
            <a:ext cx="13869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err="1">
                <a:latin typeface="Avenir Book" panose="02000503020000020003" pitchFamily="2" charset="0"/>
                <a:cs typeface="Arial" panose="020B0604020202020204" pitchFamily="34" charset="0"/>
              </a:rPr>
              <a:t>ThreeDWorld</a:t>
            </a:r>
            <a:endParaRPr lang="en-US" sz="1500" b="1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71ED1-FF7F-A7AB-7785-0408AB15E9A7}"/>
              </a:ext>
            </a:extLst>
          </p:cNvPr>
          <p:cNvSpPr txBox="1"/>
          <p:nvPr/>
        </p:nvSpPr>
        <p:spPr>
          <a:xfrm>
            <a:off x="7293621" y="4624628"/>
            <a:ext cx="126669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Gan et al. (2020)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8C0EED-54B2-36CF-26A2-6DD7BE57AE5D}"/>
              </a:ext>
            </a:extLst>
          </p:cNvPr>
          <p:cNvSpPr txBox="1"/>
          <p:nvPr/>
        </p:nvSpPr>
        <p:spPr>
          <a:xfrm>
            <a:off x="4609091" y="4643279"/>
            <a:ext cx="128272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25" err="1">
                <a:latin typeface="Arial" panose="020B0604020202020204" pitchFamily="34" charset="0"/>
                <a:cs typeface="Arial" panose="020B0604020202020204" pitchFamily="34" charset="0"/>
              </a:rPr>
              <a:t>Szot</a:t>
            </a:r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 et al. (2021)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7E6438-410D-EA50-DE64-5B56E370DC8F}"/>
              </a:ext>
            </a:extLst>
          </p:cNvPr>
          <p:cNvSpPr txBox="1"/>
          <p:nvPr/>
        </p:nvSpPr>
        <p:spPr>
          <a:xfrm>
            <a:off x="2126740" y="1380308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err="1">
                <a:latin typeface="Avenir Book" panose="02000503020000020003" pitchFamily="2" charset="0"/>
                <a:cs typeface="Arial" panose="020B0604020202020204" pitchFamily="34" charset="0"/>
              </a:rPr>
              <a:t>MuJoCo</a:t>
            </a:r>
            <a:endParaRPr lang="en-US" sz="1500" b="1"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DeepMind Releases MuJoCo Menagerie: Collection of Simulated Robots for  Machine Learning - Christian Kromme">
            <a:extLst>
              <a:ext uri="{FF2B5EF4-FFF2-40B4-BE49-F238E27FC236}">
                <a16:creationId xmlns:a16="http://schemas.microsoft.com/office/drawing/2014/main" id="{9E6C86DA-09B1-9FA1-1DD2-CFC69BC68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31"/>
          <a:stretch/>
        </p:blipFill>
        <p:spPr bwMode="auto">
          <a:xfrm>
            <a:off x="809152" y="1619529"/>
            <a:ext cx="3551204" cy="100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3E24A9-8C45-D2A5-0CA9-207589372342}"/>
              </a:ext>
            </a:extLst>
          </p:cNvPr>
          <p:cNvSpPr txBox="1"/>
          <p:nvPr/>
        </p:nvSpPr>
        <p:spPr>
          <a:xfrm>
            <a:off x="2959576" y="2584846"/>
            <a:ext cx="1559699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Todorov et al. (2012)</a:t>
            </a: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F016B328-E5F5-1CC0-CD5C-7B466F58ADCB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2920657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4251-9028-2460-D57B-97C18F74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Simulators as world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FFDBE-E910-7610-817F-B0C8732739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76335"/>
            <a:ext cx="8085415" cy="3077573"/>
          </a:xfrm>
        </p:spPr>
        <p:txBody>
          <a:bodyPr/>
          <a:lstStyle/>
          <a:p>
            <a:r>
              <a:rPr lang="en-US"/>
              <a:t>Embodied simulators + synthetic humans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01EAC-67C9-F645-DA2B-E78D0D1D39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0" name="many_room.mp4" descr="many_room.mp4">
            <a:extLst>
              <a:ext uri="{FF2B5EF4-FFF2-40B4-BE49-F238E27FC236}">
                <a16:creationId xmlns:a16="http://schemas.microsoft.com/office/drawing/2014/main" id="{B3246B04-FCDB-08A1-5D70-4F15A86D2111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35.987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9" y="1878783"/>
            <a:ext cx="4543010" cy="2555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output_fetch">
            <a:hlinkClick r:id="" action="ppaction://media"/>
            <a:extLst>
              <a:ext uri="{FF2B5EF4-FFF2-40B4-BE49-F238E27FC236}">
                <a16:creationId xmlns:a16="http://schemas.microsoft.com/office/drawing/2014/main" id="{95F16CA9-E2C6-1639-960A-9972D831F2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8124" y="1689965"/>
            <a:ext cx="4384319" cy="29228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71F1D9-B904-545E-5D97-CF42944C7CDC}"/>
              </a:ext>
            </a:extLst>
          </p:cNvPr>
          <p:cNvSpPr txBox="1"/>
          <p:nvPr/>
        </p:nvSpPr>
        <p:spPr>
          <a:xfrm>
            <a:off x="1539075" y="1552740"/>
            <a:ext cx="1627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err="1">
                <a:latin typeface="Avenir Book" panose="02000503020000020003" pitchFamily="2" charset="0"/>
                <a:cs typeface="Arial" panose="020B0604020202020204" pitchFamily="34" charset="0"/>
              </a:rPr>
              <a:t>VirtualHome</a:t>
            </a:r>
            <a:r>
              <a:rPr lang="en-US" sz="1500" b="1">
                <a:latin typeface="Avenir Book" panose="02000503020000020003" pitchFamily="2" charset="0"/>
                <a:cs typeface="Arial" panose="020B0604020202020204" pitchFamily="34" charset="0"/>
              </a:rPr>
              <a:t> 2.0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C830B2-DB9B-8AB1-2DDB-35F1FE6D87BD}"/>
              </a:ext>
            </a:extLst>
          </p:cNvPr>
          <p:cNvSpPr txBox="1"/>
          <p:nvPr/>
        </p:nvSpPr>
        <p:spPr>
          <a:xfrm>
            <a:off x="6516904" y="1369020"/>
            <a:ext cx="11737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>
                <a:latin typeface="Avenir Book" panose="02000503020000020003" pitchFamily="2" charset="0"/>
                <a:cs typeface="Arial" panose="020B0604020202020204" pitchFamily="34" charset="0"/>
              </a:rPr>
              <a:t>Habitat 3.0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A43800-9783-B8EA-B613-97CAE1C350F8}"/>
              </a:ext>
            </a:extLst>
          </p:cNvPr>
          <p:cNvSpPr txBox="1"/>
          <p:nvPr/>
        </p:nvSpPr>
        <p:spPr>
          <a:xfrm>
            <a:off x="3333440" y="4473003"/>
            <a:ext cx="128272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/>
              <a:t>Puig et al. (2021)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AE9AC8-B749-2289-A161-67AF0455183F}"/>
              </a:ext>
            </a:extLst>
          </p:cNvPr>
          <p:cNvSpPr txBox="1"/>
          <p:nvPr/>
        </p:nvSpPr>
        <p:spPr>
          <a:xfrm>
            <a:off x="7877134" y="4612844"/>
            <a:ext cx="128272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/>
              <a:t>Puig et al. (2023)</a:t>
            </a: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FBBBB78F-9F15-84B4-8461-3B35BECDFBF4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100947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C751-1E33-FF1B-F7D7-6448E2EB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prediction for robot planning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8A30B-9518-3C9F-D46C-056D178B29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9A29F-2C08-1588-D0EE-D66E9B7AEE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fractal_word">
            <a:hlinkClick r:id="" action="ppaction://media"/>
            <a:extLst>
              <a:ext uri="{FF2B5EF4-FFF2-40B4-BE49-F238E27FC236}">
                <a16:creationId xmlns:a16="http://schemas.microsoft.com/office/drawing/2014/main" id="{EA531552-FE2C-3AA9-FB98-1014633E2E34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58863"/>
            <a:ext cx="5330825" cy="35528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14702-6254-5AF9-F735-C337FAF43889}"/>
              </a:ext>
            </a:extLst>
          </p:cNvPr>
          <p:cNvSpPr txBox="1"/>
          <p:nvPr/>
        </p:nvSpPr>
        <p:spPr>
          <a:xfrm>
            <a:off x="5880736" y="4716117"/>
            <a:ext cx="1257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Yang et al. (2023)</a:t>
            </a:r>
          </a:p>
        </p:txBody>
      </p:sp>
      <p:pic>
        <p:nvPicPr>
          <p:cNvPr id="6" name="fractal_word">
            <a:hlinkClick r:id="" action="ppaction://media"/>
            <a:extLst>
              <a:ext uri="{FF2B5EF4-FFF2-40B4-BE49-F238E27FC236}">
                <a16:creationId xmlns:a16="http://schemas.microsoft.com/office/drawing/2014/main" id="{F0D2D9FF-E61D-8239-00F0-938B5EF48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8015" y="1020141"/>
            <a:ext cx="5543964" cy="369597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73917A9-80B2-6819-8344-3CA49B19FD18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28466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0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0C952C-186B-8827-134E-F2BE75D1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479ACF-9DC9-6A9F-F203-845E240226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791D569F-E97B-72FB-1B02-7A4BE891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8289"/>
            <a:ext cx="7772400" cy="4541070"/>
          </a:xfrm>
          <a:prstGeom prst="rect">
            <a:avLst/>
          </a:prstGeom>
        </p:spPr>
      </p:pic>
      <p:sp>
        <p:nvSpPr>
          <p:cNvPr id="2" name="Google Shape;138;g1501cc781cf_0_0">
            <a:extLst>
              <a:ext uri="{FF2B5EF4-FFF2-40B4-BE49-F238E27FC236}">
                <a16:creationId xmlns:a16="http://schemas.microsoft.com/office/drawing/2014/main" id="{15BB2D73-6ECE-64E0-ADD0-22D0FBEAF835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3247459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6BF9-460A-2EF4-FB55-0C6F603D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Humans represent agents differently from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5A795-FB22-19ED-5CFB-504AF84745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0408F-0191-092C-3BC7-88A40B4586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Warneken &amp; Tomasello, 2006">
            <a:extLst>
              <a:ext uri="{FF2B5EF4-FFF2-40B4-BE49-F238E27FC236}">
                <a16:creationId xmlns:a16="http://schemas.microsoft.com/office/drawing/2014/main" id="{49499C91-CBC1-6113-7983-D7DD8827EA43}"/>
              </a:ext>
            </a:extLst>
          </p:cNvPr>
          <p:cNvSpPr txBox="1"/>
          <p:nvPr/>
        </p:nvSpPr>
        <p:spPr>
          <a:xfrm>
            <a:off x="5380236" y="4851062"/>
            <a:ext cx="1985434" cy="21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0092" tIns="20092" rIns="20092" bIns="20092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3200"/>
            </a:lvl1pPr>
          </a:lstStyle>
          <a:p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Heider</a:t>
            </a:r>
            <a:r>
              <a:rPr sz="1125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125">
                <a:latin typeface="Arial" panose="020B0604020202020204" pitchFamily="34" charset="0"/>
                <a:cs typeface="Arial" panose="020B0604020202020204" pitchFamily="34" charset="0"/>
              </a:rPr>
              <a:t>Simmel (1944)</a:t>
            </a:r>
          </a:p>
        </p:txBody>
      </p:sp>
      <p:pic>
        <p:nvPicPr>
          <p:cNvPr id="7" name="hs_short" descr="hs_short">
            <a:hlinkClick r:id="" action="ppaction://media"/>
            <a:extLst>
              <a:ext uri="{FF2B5EF4-FFF2-40B4-BE49-F238E27FC236}">
                <a16:creationId xmlns:a16="http://schemas.microsoft.com/office/drawing/2014/main" id="{EE96EA64-EAE3-41BC-8FC1-7C4AB54D67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3141" y="970038"/>
            <a:ext cx="5217719" cy="39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6BF9-460A-2EF4-FB55-0C6F603D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Humans represent agents differently from objects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C89A8E-4A3B-E340-D8E0-C5A6408D02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0408F-0191-092C-3BC7-88A40B4586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F7134-4BF5-67E2-BCC5-9E5488F61E23}"/>
              </a:ext>
            </a:extLst>
          </p:cNvPr>
          <p:cNvSpPr txBox="1"/>
          <p:nvPr/>
        </p:nvSpPr>
        <p:spPr>
          <a:xfrm>
            <a:off x="1126620" y="3245196"/>
            <a:ext cx="20489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>
                <a:latin typeface="Avenir Book" panose="02000503020000020003" pitchFamily="2" charset="0"/>
                <a:cs typeface="Arial" panose="020B0604020202020204" pitchFamily="34" charset="0"/>
              </a:rPr>
              <a:t>Moral judgment</a:t>
            </a:r>
          </a:p>
          <a:p>
            <a:pPr algn="l"/>
            <a:r>
              <a:rPr lang="en-US" sz="1050">
                <a:latin typeface="Avenir Book" panose="02000503020000020003" pitchFamily="2" charset="0"/>
                <a:cs typeface="Arial" panose="020B0604020202020204" pitchFamily="34" charset="0"/>
              </a:rPr>
              <a:t>	good guy, bully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45BCA-206A-3DA0-4A65-26A31D6FF6C1}"/>
              </a:ext>
            </a:extLst>
          </p:cNvPr>
          <p:cNvSpPr txBox="1"/>
          <p:nvPr/>
        </p:nvSpPr>
        <p:spPr>
          <a:xfrm>
            <a:off x="1126619" y="2125468"/>
            <a:ext cx="26773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Avenir Book" panose="02000503020000020003" pitchFamily="2" charset="0"/>
                <a:cs typeface="Arial" panose="020B0604020202020204" pitchFamily="34" charset="0"/>
              </a:rPr>
              <a:t>Goals</a:t>
            </a:r>
          </a:p>
          <a:p>
            <a:r>
              <a:rPr lang="en-US" sz="1050">
                <a:latin typeface="Avenir Book" panose="02000503020000020003" pitchFamily="2" charset="0"/>
                <a:cs typeface="Arial" panose="020B0604020202020204" pitchFamily="34" charset="0"/>
              </a:rPr>
              <a:t>	helping, hurting, escaping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18060-B86B-9C7A-EC2A-104F9BC5F021}"/>
              </a:ext>
            </a:extLst>
          </p:cNvPr>
          <p:cNvSpPr txBox="1"/>
          <p:nvPr/>
        </p:nvSpPr>
        <p:spPr>
          <a:xfrm>
            <a:off x="1126620" y="2671162"/>
            <a:ext cx="2095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Avenir Book" panose="02000503020000020003" pitchFamily="2" charset="0"/>
                <a:cs typeface="Arial" panose="020B0604020202020204" pitchFamily="34" charset="0"/>
              </a:rPr>
              <a:t>Relationships</a:t>
            </a:r>
          </a:p>
          <a:p>
            <a:r>
              <a:rPr lang="en-US" sz="1050">
                <a:latin typeface="Avenir Book" panose="02000503020000020003" pitchFamily="2" charset="0"/>
                <a:cs typeface="Arial" panose="020B0604020202020204" pitchFamily="34" charset="0"/>
              </a:rPr>
              <a:t>	friends, enemies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01D13-837D-2E80-1C9F-3B0AB90560FE}"/>
              </a:ext>
            </a:extLst>
          </p:cNvPr>
          <p:cNvSpPr txBox="1"/>
          <p:nvPr/>
        </p:nvSpPr>
        <p:spPr>
          <a:xfrm>
            <a:off x="4755645" y="3854321"/>
            <a:ext cx="36251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  <a:cs typeface="Arial" panose="020B0604020202020204" pitchFamily="34" charset="0"/>
              </a:rPr>
              <a:t>(size / velocity / angle…)</a:t>
            </a:r>
          </a:p>
          <a:p>
            <a:r>
              <a:rPr lang="en-US" sz="1050">
                <a:latin typeface="Avenir Book" panose="02000503020000020003" pitchFamily="2" charset="0"/>
                <a:cs typeface="Arial" panose="020B0604020202020204" pitchFamily="34" charset="0"/>
              </a:rPr>
              <a:t>A big triangle moves back and forth, while a small triangle and a small circle rotate 360°…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DCB52-FEAC-DF1C-935F-0FDADD8E867C}"/>
              </a:ext>
            </a:extLst>
          </p:cNvPr>
          <p:cNvSpPr txBox="1"/>
          <p:nvPr/>
        </p:nvSpPr>
        <p:spPr>
          <a:xfrm>
            <a:off x="1126619" y="1693662"/>
            <a:ext cx="199040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>
                <a:latin typeface="Avenir Book" panose="02000503020000020003" pitchFamily="2" charset="0"/>
                <a:cs typeface="Arial" panose="020B0604020202020204" pitchFamily="34" charset="0"/>
              </a:rPr>
              <a:t>Strengths</a:t>
            </a:r>
          </a:p>
          <a:p>
            <a:r>
              <a:rPr lang="en-US" sz="1050">
                <a:latin typeface="Avenir Book" panose="02000503020000020003" pitchFamily="2" charset="0"/>
                <a:cs typeface="Arial" panose="020B0604020202020204" pitchFamily="34" charset="0"/>
              </a:rPr>
              <a:t>	strong, weak</a:t>
            </a:r>
            <a:endParaRPr lang="en-US" sz="1050">
              <a:latin typeface="Avenir Book" panose="02000503020000020003" pitchFamily="2" charset="0"/>
            </a:endParaRPr>
          </a:p>
        </p:txBody>
      </p:sp>
      <p:pic>
        <p:nvPicPr>
          <p:cNvPr id="12" name="hs_short_helping" descr="hs_short_helping">
            <a:hlinkClick r:id="" action="ppaction://media"/>
            <a:extLst>
              <a:ext uri="{FF2B5EF4-FFF2-40B4-BE49-F238E27FC236}">
                <a16:creationId xmlns:a16="http://schemas.microsoft.com/office/drawing/2014/main" id="{D816DB00-EA9E-2426-FA61-BA56F4926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5645" y="1125320"/>
            <a:ext cx="3514985" cy="26362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08CD71-E94C-73EF-E636-B7AA3EAF17A2}"/>
              </a:ext>
            </a:extLst>
          </p:cNvPr>
          <p:cNvCxnSpPr>
            <a:cxnSpLocks/>
          </p:cNvCxnSpPr>
          <p:nvPr/>
        </p:nvCxnSpPr>
        <p:spPr>
          <a:xfrm flipH="1">
            <a:off x="4152052" y="2571750"/>
            <a:ext cx="3164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6F5C7AB1-E93A-2B5F-0450-1F960C0BA325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26892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AC27-4A60-DB57-9261-3EB63157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Level-0 agent models for embodied tasks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66B99C-B9C9-3783-26DC-6A2BC17774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28CF-EFA8-3B2A-7C52-336E216BDE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4A17C18D-6E81-8A46-6568-85061F2C633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425575"/>
            <a:ext cx="3117850" cy="2389188"/>
          </a:xfrm>
        </p:spPr>
      </p:pic>
      <p:pic>
        <p:nvPicPr>
          <p:cNvPr id="35" name="Picture 34" descr="cute robot cartoon doodle hand drawn concept design vector art kawaii  illustration 2036661 Vector Art at Vecteezy">
            <a:extLst>
              <a:ext uri="{FF2B5EF4-FFF2-40B4-BE49-F238E27FC236}">
                <a16:creationId xmlns:a16="http://schemas.microsoft.com/office/drawing/2014/main" id="{FEA9FA70-91A3-224B-14C9-698E116FE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 t="8994" r="11999" b="7153"/>
          <a:stretch/>
        </p:blipFill>
        <p:spPr bwMode="auto">
          <a:xfrm>
            <a:off x="4195774" y="2798767"/>
            <a:ext cx="1250807" cy="142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3536CAF-684D-258E-BA28-4D3AAC5F32CC}"/>
              </a:ext>
            </a:extLst>
          </p:cNvPr>
          <p:cNvCxnSpPr/>
          <p:nvPr/>
        </p:nvCxnSpPr>
        <p:spPr>
          <a:xfrm flipV="1">
            <a:off x="5254943" y="1563722"/>
            <a:ext cx="1303020" cy="853220"/>
          </a:xfrm>
          <a:prstGeom prst="curved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A9366D5C-DC46-6E81-0C6C-67C51BF50DCA}"/>
              </a:ext>
            </a:extLst>
          </p:cNvPr>
          <p:cNvCxnSpPr>
            <a:cxnSpLocks/>
          </p:cNvCxnSpPr>
          <p:nvPr/>
        </p:nvCxnSpPr>
        <p:spPr>
          <a:xfrm flipV="1">
            <a:off x="5262979" y="2296331"/>
            <a:ext cx="1354991" cy="120611"/>
          </a:xfrm>
          <a:prstGeom prst="curvedConnector3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46EF892E-AB92-74C7-F718-4C7C54BB414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08734" y="1514938"/>
            <a:ext cx="1148213" cy="655797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5D888820-0780-CE45-3DD3-54FC6425E2DC}"/>
              </a:ext>
            </a:extLst>
          </p:cNvPr>
          <p:cNvSpPr/>
          <p:nvPr/>
        </p:nvSpPr>
        <p:spPr>
          <a:xfrm>
            <a:off x="6557962" y="1495141"/>
            <a:ext cx="151925" cy="151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C539A7-B1DC-74AA-A4EC-A382AC19D10B}"/>
              </a:ext>
            </a:extLst>
          </p:cNvPr>
          <p:cNvSpPr txBox="1"/>
          <p:nvPr/>
        </p:nvSpPr>
        <p:spPr>
          <a:xfrm>
            <a:off x="6709887" y="1425222"/>
            <a:ext cx="4716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Goal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406D9C-9FD1-71CC-68F0-7F3EF0BD9B58}"/>
              </a:ext>
            </a:extLst>
          </p:cNvPr>
          <p:cNvSpPr txBox="1"/>
          <p:nvPr/>
        </p:nvSpPr>
        <p:spPr>
          <a:xfrm>
            <a:off x="4165663" y="2271410"/>
            <a:ext cx="970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Current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A1E03-C8F3-4815-9DF7-98464D660E05}"/>
              </a:ext>
            </a:extLst>
          </p:cNvPr>
          <p:cNvSpPr txBox="1"/>
          <p:nvPr/>
        </p:nvSpPr>
        <p:spPr>
          <a:xfrm>
            <a:off x="5459585" y="2555812"/>
            <a:ext cx="20585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Simulate plans via world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1DD5C1-0B0E-B718-FE87-BC011BDF5D74}"/>
              </a:ext>
            </a:extLst>
          </p:cNvPr>
          <p:cNvSpPr txBox="1"/>
          <p:nvPr/>
        </p:nvSpPr>
        <p:spPr>
          <a:xfrm>
            <a:off x="5459585" y="2867410"/>
            <a:ext cx="1473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Choose the best plan</a:t>
            </a: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44AA5A62-B8DB-6399-D612-9D920D4CAFE2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330036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/>
      <p:bldP spid="49" grpId="0"/>
      <p:bldP spid="5" grpId="0"/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AC27-4A60-DB57-9261-3EB63157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/>
          <a:lstStyle/>
          <a:p>
            <a:r>
              <a:rPr lang="en-US"/>
              <a:t>Level-1 agent models for social reasoning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9E61A-200E-15C1-F1D6-0C9A221D42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28CF-EFA8-3B2A-7C52-336E216BDE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35" name="Picture 34" descr="cute robot cartoon doodle hand drawn concept design vector art kawaii  illustration 2036661 Vector Art at Vecteezy">
            <a:extLst>
              <a:ext uri="{FF2B5EF4-FFF2-40B4-BE49-F238E27FC236}">
                <a16:creationId xmlns:a16="http://schemas.microsoft.com/office/drawing/2014/main" id="{FEA9FA70-91A3-224B-14C9-698E116FE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 t="8994" r="11999" b="7153"/>
          <a:stretch/>
        </p:blipFill>
        <p:spPr bwMode="auto">
          <a:xfrm>
            <a:off x="1805724" y="3185474"/>
            <a:ext cx="1431625" cy="163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2FC06A-4E02-2AFE-B0A1-191B8B91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84" y="1688248"/>
            <a:ext cx="1144964" cy="11449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4190F0-C3A8-F163-218E-57E0B164B0E9}"/>
              </a:ext>
            </a:extLst>
          </p:cNvPr>
          <p:cNvSpPr txBox="1"/>
          <p:nvPr/>
        </p:nvSpPr>
        <p:spPr>
          <a:xfrm>
            <a:off x="1967389" y="2978944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An observer</a:t>
            </a:r>
          </a:p>
        </p:txBody>
      </p:sp>
      <p:pic>
        <p:nvPicPr>
          <p:cNvPr id="2052" name="Picture 4" descr="Coffee shop - Free food and restaurant icons">
            <a:extLst>
              <a:ext uri="{FF2B5EF4-FFF2-40B4-BE49-F238E27FC236}">
                <a16:creationId xmlns:a16="http://schemas.microsoft.com/office/drawing/2014/main" id="{3CB7AF25-CBF2-D11A-842A-9C071AAAE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219" y="2405998"/>
            <a:ext cx="690677" cy="69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ffice center - Free buildings icons">
            <a:extLst>
              <a:ext uri="{FF2B5EF4-FFF2-40B4-BE49-F238E27FC236}">
                <a16:creationId xmlns:a16="http://schemas.microsoft.com/office/drawing/2014/main" id="{2F1B8EB7-2241-7226-C8C3-17D4D4EB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81" y="1051512"/>
            <a:ext cx="808154" cy="80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A7CE1330-759E-56F7-A57E-66653AF018D5}"/>
              </a:ext>
            </a:extLst>
          </p:cNvPr>
          <p:cNvCxnSpPr>
            <a:cxnSpLocks/>
          </p:cNvCxnSpPr>
          <p:nvPr/>
        </p:nvCxnSpPr>
        <p:spPr>
          <a:xfrm flipV="1">
            <a:off x="4572000" y="2125007"/>
            <a:ext cx="516955" cy="271446"/>
          </a:xfrm>
          <a:prstGeom prst="curved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49B3F2-D4C7-A55A-C9DE-61662B0EA9BF}"/>
              </a:ext>
            </a:extLst>
          </p:cNvPr>
          <p:cNvSpPr txBox="1"/>
          <p:nvPr/>
        </p:nvSpPr>
        <p:spPr>
          <a:xfrm>
            <a:off x="6260896" y="1994333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Goal: Office or coffee shop?</a:t>
            </a: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0E8A22F8-7652-A0BD-6FA6-0FC3AFFFCA1E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26924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1541-F244-77CA-F43B-ABA78FB7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Spectrogram: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00D97-F334-DC4F-6FFD-246911E048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Waveform and Spectrogram Video using python [wav file]">
            <a:hlinkClick r:id="" action="ppaction://media"/>
            <a:extLst>
              <a:ext uri="{FF2B5EF4-FFF2-40B4-BE49-F238E27FC236}">
                <a16:creationId xmlns:a16="http://schemas.microsoft.com/office/drawing/2014/main" id="{5C72EE38-E622-7CC9-3044-96C84C1465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49878" y="980176"/>
            <a:ext cx="5295629" cy="3971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4D065-799D-8864-00CE-8D05D7D3F96B}"/>
              </a:ext>
            </a:extLst>
          </p:cNvPr>
          <p:cNvSpPr txBox="1"/>
          <p:nvPr/>
        </p:nvSpPr>
        <p:spPr>
          <a:xfrm>
            <a:off x="1527242" y="4835723"/>
            <a:ext cx="6401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https://</a:t>
            </a:r>
            <a:r>
              <a:rPr lang="en-US" err="1"/>
              <a:t>huggingface.co</a:t>
            </a:r>
            <a:r>
              <a:rPr lang="en-US"/>
              <a:t>/learn/audio-course/</a:t>
            </a:r>
            <a:r>
              <a:rPr lang="en-US" err="1"/>
              <a:t>en</a:t>
            </a:r>
            <a:r>
              <a:rPr lang="en-US"/>
              <a:t>/chapter1/</a:t>
            </a:r>
            <a:r>
              <a:rPr lang="en-US" err="1"/>
              <a:t>audio_data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AC27-4A60-DB57-9261-3EB63157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Level-1 agent models for social reasoning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23AC3-AF0F-DCFE-E898-4B7319342C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328CF-EFA8-3B2A-7C52-336E216BDE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35" name="Picture 34" descr="cute robot cartoon doodle hand drawn concept design vector art kawaii  illustration 2036661 Vector Art at Vecteezy">
            <a:extLst>
              <a:ext uri="{FF2B5EF4-FFF2-40B4-BE49-F238E27FC236}">
                <a16:creationId xmlns:a16="http://schemas.microsoft.com/office/drawing/2014/main" id="{FEA9FA70-91A3-224B-14C9-698E116FE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 t="8994" r="11999" b="7153"/>
          <a:stretch/>
        </p:blipFill>
        <p:spPr bwMode="auto">
          <a:xfrm>
            <a:off x="4073933" y="3749345"/>
            <a:ext cx="1126737" cy="12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60A0D6F-3127-B004-E76E-4712D26FE030}"/>
              </a:ext>
            </a:extLst>
          </p:cNvPr>
          <p:cNvSpPr/>
          <p:nvPr/>
        </p:nvSpPr>
        <p:spPr>
          <a:xfrm rot="10800000" flipH="1" flipV="1">
            <a:off x="4924487" y="3202014"/>
            <a:ext cx="932304" cy="722662"/>
          </a:xfrm>
          <a:prstGeom prst="wedgeRoundRectCallout">
            <a:avLst>
              <a:gd name="adj1" fmla="val -40566"/>
              <a:gd name="adj2" fmla="val 58846"/>
              <a:gd name="adj3" fmla="val 16667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A526E4-25D8-E531-AABF-113E30A24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588" y="3253298"/>
            <a:ext cx="576102" cy="5761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4ACF1-93BE-4789-B0FD-BA886C9A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5" y="2187706"/>
            <a:ext cx="3298200" cy="25284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59262C-F386-972C-2844-2EFFCC80B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635" y="891541"/>
            <a:ext cx="2678694" cy="2057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A80C13-361A-90EA-F353-A475F83AF01E}"/>
              </a:ext>
            </a:extLst>
          </p:cNvPr>
          <p:cNvCxnSpPr>
            <a:cxnSpLocks/>
          </p:cNvCxnSpPr>
          <p:nvPr/>
        </p:nvCxnSpPr>
        <p:spPr>
          <a:xfrm flipV="1">
            <a:off x="3351848" y="2907792"/>
            <a:ext cx="994410" cy="72266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C31F78-E809-DE56-C808-CD192858F45A}"/>
              </a:ext>
            </a:extLst>
          </p:cNvPr>
          <p:cNvSpPr txBox="1"/>
          <p:nvPr/>
        </p:nvSpPr>
        <p:spPr>
          <a:xfrm>
            <a:off x="5678690" y="4032110"/>
            <a:ext cx="37877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Avenir Book" panose="02000503020000020003" pitchFamily="2" charset="0"/>
              </a:rPr>
              <a:t>Theory of Mind: mapping actions to mental state</a:t>
            </a:r>
          </a:p>
        </p:txBody>
      </p:sp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7BC2C7C8-4712-61AF-4544-6262A2F8CD3C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353659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E1D1E4D-6435-B267-8303-609EB541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68" y="3112409"/>
            <a:ext cx="1771650" cy="14478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8A14F5C-0DDF-5F14-F472-E2FA2179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858" y="994164"/>
            <a:ext cx="5019675" cy="3848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CF535F-FBD1-F7E7-71EF-87A60A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D44B9-7586-648C-F94E-39592F49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C0B5-F8B6-8CFE-0CFA-959F245EF0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623C69C0-3AD6-B348-5FD8-CE25F0C3CF23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76313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C0B5-F8B6-8CFE-0CFA-959F245EF0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F535F-FBD1-F7E7-71EF-87A60A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8D411-A07D-BDFA-639D-61E0BB5E33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0C995-41B5-4F48-08C2-B37E743E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80" y="2166274"/>
            <a:ext cx="3298200" cy="252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6BBD81-EC5B-96C1-0FA5-204481F88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069" y="870109"/>
            <a:ext cx="3291941" cy="2528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AD9B86-05B8-92B6-858F-6552877F3AE2}"/>
              </a:ext>
            </a:extLst>
          </p:cNvPr>
          <p:cNvCxnSpPr/>
          <p:nvPr/>
        </p:nvCxnSpPr>
        <p:spPr>
          <a:xfrm flipV="1">
            <a:off x="3403283" y="3398520"/>
            <a:ext cx="956786" cy="21050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037CF930-C16F-CA70-493A-FBF0FC706BB0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296249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76BD8-6D8D-035D-BF1B-C88A00BF02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600"/>
              <a:t>Another issue is interaction with more then one agents</a:t>
            </a:r>
          </a:p>
        </p:txBody>
      </p:sp>
    </p:spTree>
    <p:extLst>
      <p:ext uri="{BB962C8B-B14F-4D97-AF65-F5344CB8AC3E}">
        <p14:creationId xmlns:p14="http://schemas.microsoft.com/office/powerpoint/2010/main" val="3356856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6BC2-E007-3B4C-80C5-268A04F2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Multi-agent planning and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43683-4CA8-1D36-4576-706609FCB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Multi-agent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B8E22-7BF0-508A-0F39-C57C5AD32A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5" name="Picture 14" descr="A diagram of a robot&#10;&#10;Description automatically generated">
            <a:extLst>
              <a:ext uri="{FF2B5EF4-FFF2-40B4-BE49-F238E27FC236}">
                <a16:creationId xmlns:a16="http://schemas.microsoft.com/office/drawing/2014/main" id="{1326000C-39D9-140C-2106-BAAA08E20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9" y="1627555"/>
            <a:ext cx="8532657" cy="2816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806309-4B97-B9F3-2166-69D3414EE247}"/>
              </a:ext>
            </a:extLst>
          </p:cNvPr>
          <p:cNvSpPr txBox="1"/>
          <p:nvPr/>
        </p:nvSpPr>
        <p:spPr>
          <a:xfrm>
            <a:off x="7207489" y="4471086"/>
            <a:ext cx="1309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Mandi et al. (2023)</a:t>
            </a: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D024E806-1D4D-709E-0DB2-99CEF46D37AA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3270835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A251-5EB2-FF32-C13C-0F5AD42C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planning and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ECF36-3F80-7BCB-4F60-8390DD20B7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Human-AI cooperation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DFDA6-8ECB-6ACD-EF76-56D058DA79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1" name="Picture 10" descr="A person standing in a room&#10;&#10;Description automatically generated">
            <a:extLst>
              <a:ext uri="{FF2B5EF4-FFF2-40B4-BE49-F238E27FC236}">
                <a16:creationId xmlns:a16="http://schemas.microsoft.com/office/drawing/2014/main" id="{B9B4BDB2-E970-BBBE-27AA-8DA3CE03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52" y="1417071"/>
            <a:ext cx="8480097" cy="2615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2D9CA0-93C5-2FE1-D7AB-B94B21571E25}"/>
              </a:ext>
            </a:extLst>
          </p:cNvPr>
          <p:cNvSpPr txBox="1"/>
          <p:nvPr/>
        </p:nvSpPr>
        <p:spPr>
          <a:xfrm>
            <a:off x="7211610" y="4303253"/>
            <a:ext cx="1324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Zhang et al. (2023)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96A8E1-B0FF-CEFB-F20D-362D6910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10" y="43546"/>
            <a:ext cx="1123080" cy="860957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3B21F48A-0323-D036-E440-CD173FA62992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2919120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6BC2-E007-3B4C-80C5-268A04F2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Multi-agent planning and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43683-4CA8-1D36-4576-706609FCB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Social interaction between </a:t>
            </a:r>
            <a:r>
              <a:rPr lang="en-US" i="1"/>
              <a:t>multiple</a:t>
            </a:r>
            <a:r>
              <a:rPr lang="en-US"/>
              <a:t> simulated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B8E22-7BF0-508A-0F39-C57C5AD32A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F991251E-3ACA-5E32-F89F-9265BB83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04" y="1379645"/>
            <a:ext cx="6495383" cy="350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E7F0A-EA1B-541C-9485-B9342900F97B}"/>
              </a:ext>
            </a:extLst>
          </p:cNvPr>
          <p:cNvSpPr txBox="1"/>
          <p:nvPr/>
        </p:nvSpPr>
        <p:spPr>
          <a:xfrm>
            <a:off x="7678215" y="4606328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Park et al. (2023)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29702-CEA3-2FD7-071C-5BEEA52D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10" y="43546"/>
            <a:ext cx="1123080" cy="860957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7FA9873A-D6C2-07A5-A8B7-6F7BF881D17A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657588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6BC2-E007-3B4C-80C5-268A04F2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Multi-agent planning and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43683-4CA8-1D36-4576-706609FCB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Social interaction between </a:t>
            </a:r>
            <a:r>
              <a:rPr lang="en-US" i="1"/>
              <a:t>multiple</a:t>
            </a:r>
            <a:r>
              <a:rPr lang="en-US"/>
              <a:t> simulated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B8E22-7BF0-508A-0F39-C57C5AD32A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E7F0A-EA1B-541C-9485-B9342900F97B}"/>
              </a:ext>
            </a:extLst>
          </p:cNvPr>
          <p:cNvSpPr txBox="1"/>
          <p:nvPr/>
        </p:nvSpPr>
        <p:spPr>
          <a:xfrm>
            <a:off x="7678215" y="4606328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Park et al. (2023)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29702-CEA3-2FD7-071C-5BEEA52D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10" y="43546"/>
            <a:ext cx="1123080" cy="860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566B5-61F7-143B-956F-BCE5905A2A25}"/>
              </a:ext>
            </a:extLst>
          </p:cNvPr>
          <p:cNvSpPr txBox="1"/>
          <p:nvPr/>
        </p:nvSpPr>
        <p:spPr>
          <a:xfrm>
            <a:off x="512642" y="1810003"/>
            <a:ext cx="32935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75">
                <a:solidFill>
                  <a:srgbClr val="7030A0"/>
                </a:solidFill>
                <a:latin typeface="Avenir Book" panose="02000503020000020003" pitchFamily="2" charset="0"/>
              </a:rPr>
              <a:t>Persona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75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75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Social relationships with other agents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94C4F-4898-D136-D766-F72300E6506D}"/>
              </a:ext>
            </a:extLst>
          </p:cNvPr>
          <p:cNvSpPr txBox="1"/>
          <p:nvPr/>
        </p:nvSpPr>
        <p:spPr>
          <a:xfrm>
            <a:off x="3661998" y="1810003"/>
            <a:ext cx="440626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7030A0"/>
                </a:solidFill>
                <a:latin typeface="Avenir Book" panose="02000503020000020003" pitchFamily="2" charset="0"/>
              </a:rPr>
              <a:t>John Lin is a pharmacy shopkeeper at the Willow Market and Pharmacy who loves to help people</a:t>
            </a:r>
            <a:r>
              <a:rPr lang="en-US" sz="1050">
                <a:latin typeface="Avenir Book" panose="02000503020000020003" pitchFamily="2" charset="0"/>
              </a:rPr>
              <a:t>.</a:t>
            </a:r>
          </a:p>
          <a:p>
            <a:r>
              <a:rPr lang="en-US" sz="1050">
                <a:latin typeface="Avenir Book" panose="02000503020000020003" pitchFamily="2" charset="0"/>
              </a:rPr>
              <a:t>…</a:t>
            </a:r>
          </a:p>
          <a:p>
            <a:r>
              <a:rPr lang="en-US" sz="105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John Lin is living with his wife, Mei Lin, who is a college professor, ands on, Eddy Lin, who is a student studying music theory</a:t>
            </a:r>
          </a:p>
        </p:txBody>
      </p:sp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0E6C9115-6FFA-722A-6108-6B32FBDBB565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121374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19FFF-0620-22DB-2223-B2239A36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planning and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36CF-31FC-5608-C678-4A6D45C72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Social interaction between </a:t>
            </a:r>
            <a:r>
              <a:rPr lang="en-US" i="1"/>
              <a:t>multiple</a:t>
            </a:r>
            <a:r>
              <a:rPr lang="en-US"/>
              <a:t> simulated agents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7CE3B-7D0A-8F83-40C2-09319F90A8F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E4E41-B88D-E234-EAB8-0F8D8D1D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" y="1474443"/>
            <a:ext cx="6853714" cy="3104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00FB4-6268-222D-79D4-AD7CFFA5B260}"/>
              </a:ext>
            </a:extLst>
          </p:cNvPr>
          <p:cNvSpPr txBox="1"/>
          <p:nvPr/>
        </p:nvSpPr>
        <p:spPr>
          <a:xfrm>
            <a:off x="7678215" y="4606328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Park et al. (2023)</a:t>
            </a:r>
          </a:p>
        </p:txBody>
      </p:sp>
      <p:pic>
        <p:nvPicPr>
          <p:cNvPr id="8" name="Picture 7" descr="A text on a white background&#10;&#10;Description automatically generated">
            <a:extLst>
              <a:ext uri="{FF2B5EF4-FFF2-40B4-BE49-F238E27FC236}">
                <a16:creationId xmlns:a16="http://schemas.microsoft.com/office/drawing/2014/main" id="{9824553D-F797-84A5-1ABB-4759CA2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857" y="1648599"/>
            <a:ext cx="2501796" cy="961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71BBF3-6EE1-8BE9-B07D-F4C52D3A1588}"/>
              </a:ext>
            </a:extLst>
          </p:cNvPr>
          <p:cNvSpPr txBox="1"/>
          <p:nvPr/>
        </p:nvSpPr>
        <p:spPr>
          <a:xfrm>
            <a:off x="3050168" y="1378833"/>
            <a:ext cx="1717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A day in the life (persona)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A7CDE-F595-6E2F-586F-3F75C6CB7D67}"/>
              </a:ext>
            </a:extLst>
          </p:cNvPr>
          <p:cNvSpPr txBox="1"/>
          <p:nvPr/>
        </p:nvSpPr>
        <p:spPr>
          <a:xfrm>
            <a:off x="6573857" y="1371600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Conversation (social relation)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8028E-3F25-46E6-44D3-CEA9B10AB9D4}"/>
              </a:ext>
            </a:extLst>
          </p:cNvPr>
          <p:cNvSpPr/>
          <p:nvPr/>
        </p:nvSpPr>
        <p:spPr>
          <a:xfrm>
            <a:off x="3244691" y="1745520"/>
            <a:ext cx="960120" cy="270034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00130E-8C8A-3323-2B41-FBDA9B2239B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204812" y="1517333"/>
            <a:ext cx="2369045" cy="363205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138;g1501cc781cf_0_0">
            <a:extLst>
              <a:ext uri="{FF2B5EF4-FFF2-40B4-BE49-F238E27FC236}">
                <a16:creationId xmlns:a16="http://schemas.microsoft.com/office/drawing/2014/main" id="{2BB50127-AE25-35E5-0FE0-6FC00286EF84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248500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64AE-B2A9-1A50-F47D-475DD0F7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AD9E4-06DC-26FB-F43F-FE98668B8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/>
              <a:t>Model-based reasoning</a:t>
            </a:r>
          </a:p>
          <a:p>
            <a:pPr lvl="1"/>
            <a:r>
              <a:rPr lang="en-US"/>
              <a:t>Data-efficient</a:t>
            </a:r>
          </a:p>
          <a:p>
            <a:pPr lvl="1"/>
            <a:r>
              <a:rPr lang="en-US"/>
              <a:t>Generalizes to new scenarios well </a:t>
            </a:r>
          </a:p>
          <a:p>
            <a:endParaRPr lang="en-US"/>
          </a:p>
          <a:p>
            <a:r>
              <a:rPr lang="en-US"/>
              <a:t>Traditionally, world models and agent models are all domain specific</a:t>
            </a:r>
          </a:p>
          <a:p>
            <a:endParaRPr lang="en-US"/>
          </a:p>
          <a:p>
            <a:r>
              <a:rPr lang="en-US"/>
              <a:t>Can we leverage the open-endedness of LMs to construct world and agent models?</a:t>
            </a:r>
          </a:p>
          <a:p>
            <a:endParaRPr lang="en-US"/>
          </a:p>
          <a:p>
            <a:r>
              <a:rPr lang="en-US"/>
              <a:t>Language models as backend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EF42E-D53B-1B57-FC5A-C0D5F7577D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1DD3B-94BC-CD39-E0C6-34E4CD99A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44"/>
          <a:stretch/>
        </p:blipFill>
        <p:spPr>
          <a:xfrm>
            <a:off x="5807419" y="265694"/>
            <a:ext cx="2528887" cy="18586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EC1D9B-338B-CBCC-F904-A0E82EC25505}"/>
              </a:ext>
            </a:extLst>
          </p:cNvPr>
          <p:cNvSpPr/>
          <p:nvPr/>
        </p:nvSpPr>
        <p:spPr>
          <a:xfrm>
            <a:off x="5628374" y="1375886"/>
            <a:ext cx="1242485" cy="784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A89DFDCF-13A3-4D2A-CD9B-3AA589E64E06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421861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DDE0-FF90-BF16-7D3E-5DEEB324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Spectrogram: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246B5-9F67-ECDC-D448-5A7718677A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nline Media 5" descr="Dial Up Modem Handshake Sound - Spectrogram">
            <a:hlinkClick r:id="" action="ppaction://media"/>
            <a:extLst>
              <a:ext uri="{FF2B5EF4-FFF2-40B4-BE49-F238E27FC236}">
                <a16:creationId xmlns:a16="http://schemas.microsoft.com/office/drawing/2014/main" id="{65943EE3-E4B5-A590-6F41-2853F8ABE0F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68877" y="1085715"/>
            <a:ext cx="6552157" cy="3701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3DB050-D844-E417-C38A-E9C1CD0102D3}"/>
              </a:ext>
            </a:extLst>
          </p:cNvPr>
          <p:cNvSpPr txBox="1"/>
          <p:nvPr/>
        </p:nvSpPr>
        <p:spPr>
          <a:xfrm>
            <a:off x="1527242" y="4835723"/>
            <a:ext cx="6401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https://</a:t>
            </a:r>
            <a:r>
              <a:rPr lang="en-US" err="1"/>
              <a:t>huggingface.co</a:t>
            </a:r>
            <a:r>
              <a:rPr lang="en-US"/>
              <a:t>/learn/audio-course/</a:t>
            </a:r>
            <a:r>
              <a:rPr lang="en-US" err="1"/>
              <a:t>en</a:t>
            </a:r>
            <a:r>
              <a:rPr lang="en-US"/>
              <a:t>/chapter1/</a:t>
            </a:r>
            <a:r>
              <a:rPr lang="en-US" err="1"/>
              <a:t>audio_data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6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8E8A-69A0-E59E-D1B0-08D34A89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BA07-4731-6BD1-BB7B-A3580CF9AE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83616"/>
            <a:ext cx="8085415" cy="3077573"/>
          </a:xfrm>
        </p:spPr>
        <p:txBody>
          <a:bodyPr>
            <a:normAutofit/>
          </a:bodyPr>
          <a:lstStyle/>
          <a:p>
            <a:r>
              <a:rPr lang="en-US"/>
              <a:t>Language models as the backend for world models and agent models, supporting model-based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466C-D6CC-B4F5-40B9-2C12265CB3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71368-110E-7883-9E07-16DF707F1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47"/>
          <a:stretch/>
        </p:blipFill>
        <p:spPr>
          <a:xfrm>
            <a:off x="916764" y="1691207"/>
            <a:ext cx="2863709" cy="2727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5EDD5-2CEF-8248-F988-766C2D20C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51"/>
          <a:stretch/>
        </p:blipFill>
        <p:spPr>
          <a:xfrm>
            <a:off x="4240285" y="1988820"/>
            <a:ext cx="3738104" cy="272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ABC30-4B57-A819-D5FF-41660B240D93}"/>
              </a:ext>
            </a:extLst>
          </p:cNvPr>
          <p:cNvSpPr txBox="1"/>
          <p:nvPr/>
        </p:nvSpPr>
        <p:spPr>
          <a:xfrm>
            <a:off x="4366414" y="1711821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LM backend: more general and open-ended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CED18-4B43-2690-407B-5F4586FE4AB2}"/>
              </a:ext>
            </a:extLst>
          </p:cNvPr>
          <p:cNvSpPr txBox="1"/>
          <p:nvPr/>
        </p:nvSpPr>
        <p:spPr>
          <a:xfrm>
            <a:off x="1418236" y="1711821"/>
            <a:ext cx="16578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Avenir Book" panose="02000503020000020003" pitchFamily="2" charset="0"/>
              </a:rPr>
              <a:t>Conventional paradigms</a:t>
            </a: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6BF92F25-C7C3-95EF-EA68-3A3B356D6CF4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202676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8E8A-69A0-E59E-D1B0-08D34A89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BA07-4731-6BD1-BB7B-A3580CF9AE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Language models as the backend for world models and agent models, supporting model-based reasoning</a:t>
            </a:r>
          </a:p>
          <a:p>
            <a:r>
              <a:rPr lang="en-US"/>
              <a:t>While language alone is not sufficient for many tasks, language models can be connected with models operating on other modalities to achieve multimodal capacity</a:t>
            </a:r>
          </a:p>
          <a:p>
            <a:r>
              <a:rPr lang="en-US"/>
              <a:t>There is still a need for manually crafted components (such as belief / memory modules) or conventional methods (such as classical planning)</a:t>
            </a:r>
          </a:p>
          <a:p>
            <a:r>
              <a:rPr lang="en-US"/>
              <a:t>Enhancing the language model backend</a:t>
            </a:r>
          </a:p>
          <a:p>
            <a:pPr lvl="1"/>
            <a:r>
              <a:rPr lang="en-US"/>
              <a:t>Multimodality?</a:t>
            </a:r>
          </a:p>
          <a:p>
            <a:pPr lvl="1"/>
            <a:r>
              <a:rPr lang="en-US"/>
              <a:t>Single-model or modular design?</a:t>
            </a:r>
          </a:p>
          <a:p>
            <a:pPr lvl="1"/>
            <a:r>
              <a:rPr lang="en-US"/>
              <a:t>… </a:t>
            </a:r>
          </a:p>
          <a:p>
            <a:pPr lvl="1"/>
            <a:endParaRPr lang="en-US"/>
          </a:p>
          <a:p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1466C-D6CC-B4F5-40B9-2C12265CB3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20013" y="6510338"/>
            <a:ext cx="1423987" cy="3365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EB3AA6-2BBE-DF40-B54D-BE85588B60DE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EC81E85C-D8C1-DB8D-B8FB-8E7F954583B4}"/>
              </a:ext>
            </a:extLst>
          </p:cNvPr>
          <p:cNvSpPr txBox="1"/>
          <p:nvPr/>
        </p:nvSpPr>
        <p:spPr>
          <a:xfrm>
            <a:off x="-87464" y="484214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"Language Models meet World Models"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Zhiting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Hu and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Tianmin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 Shu, 2023</a:t>
            </a:r>
          </a:p>
        </p:txBody>
      </p:sp>
    </p:spTree>
    <p:extLst>
      <p:ext uri="{BB962C8B-B14F-4D97-AF65-F5344CB8AC3E}">
        <p14:creationId xmlns:p14="http://schemas.microsoft.com/office/powerpoint/2010/main" val="77778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7A69-4603-BC58-6D8B-FD1F81FA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Envisioning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8724-77CE-97A8-997F-50B476CF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More modalities — combinations of video (2D, 3D), text, code, etc. </a:t>
            </a:r>
          </a:p>
          <a:p>
            <a:r>
              <a:rPr lang="en-US"/>
              <a:t>Large models and more efficient scaling </a:t>
            </a:r>
          </a:p>
          <a:p>
            <a:r>
              <a:rPr lang="en-US"/>
              <a:t>More breath — more data and more types of data </a:t>
            </a:r>
          </a:p>
          <a:p>
            <a:r>
              <a:rPr lang="en-US"/>
              <a:t>Interaction with physical world — models with hands and actuators </a:t>
            </a:r>
          </a:p>
          <a:p>
            <a:r>
              <a:rPr lang="en-US"/>
              <a:t>Better personalization — these agents should serve your 🫵 needs </a:t>
            </a:r>
          </a:p>
          <a:p>
            <a:r>
              <a:rPr lang="en-US"/>
              <a:t>Better human-machine teaming </a:t>
            </a:r>
          </a:p>
          <a:p>
            <a:pPr lvl="1"/>
            <a:r>
              <a:rPr lang="en-US" err="1"/>
              <a:t>CoPilot</a:t>
            </a:r>
            <a:r>
              <a:rPr lang="en-US"/>
              <a:t> for coding</a:t>
            </a:r>
          </a:p>
          <a:p>
            <a:pPr lvl="1"/>
            <a:r>
              <a:rPr lang="en-US" err="1"/>
              <a:t>CoPilot</a:t>
            </a:r>
            <a:r>
              <a:rPr lang="en-US"/>
              <a:t> for writing</a:t>
            </a:r>
          </a:p>
          <a:p>
            <a:pPr lvl="1"/>
            <a:r>
              <a:rPr lang="en-US"/>
              <a:t>….</a:t>
            </a:r>
          </a:p>
          <a:p>
            <a:pPr lvl="1"/>
            <a:r>
              <a:rPr lang="en-US" err="1"/>
              <a:t>CoPilot</a:t>
            </a:r>
            <a:r>
              <a:rPr lang="en-US"/>
              <a:t> for life!!!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4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A9FAE-B80F-2E08-B4C2-8ED76EB5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18F5A-1078-6FAD-5020-3DEECAF7FC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hlinkClick r:id="rId2"/>
              </a:rPr>
              <a:t>https://sites.google.com/princeton.edu/cos597f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150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13B3-C622-52FE-8101-EB5C7CBA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Feeding Speech to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68693-3B65-7BB7-3834-9431318F37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802070" cy="3077573"/>
          </a:xfrm>
        </p:spPr>
        <p:txBody>
          <a:bodyPr/>
          <a:lstStyle/>
          <a:p>
            <a:r>
              <a:rPr lang="en-US"/>
              <a:t>Turn your data into a format that can be processed by Transformer. </a:t>
            </a:r>
          </a:p>
          <a:p>
            <a:endParaRPr lang="en-US"/>
          </a:p>
        </p:txBody>
      </p:sp>
      <p:pic>
        <p:nvPicPr>
          <p:cNvPr id="10242" name="Picture 2" descr="The transformer with audio input and output">
            <a:extLst>
              <a:ext uri="{FF2B5EF4-FFF2-40B4-BE49-F238E27FC236}">
                <a16:creationId xmlns:a16="http://schemas.microsoft.com/office/drawing/2014/main" id="{0CF82FBA-E267-63D3-D6B5-DFEB6FAF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186" y="1215957"/>
            <a:ext cx="4283345" cy="356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11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3672E-1386-20FE-70B0-2BA60D94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Audio Spectrogram Transformer (AST)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396EB-5AC2-5557-3516-3723DC37A2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843528" cy="3077573"/>
          </a:xfrm>
        </p:spPr>
        <p:txBody>
          <a:bodyPr/>
          <a:lstStyle/>
          <a:p>
            <a:r>
              <a:rPr lang="en-US"/>
              <a:t>Like </a:t>
            </a:r>
            <a:r>
              <a:rPr lang="en-US" err="1"/>
              <a:t>ViT</a:t>
            </a:r>
            <a:r>
              <a:rPr lang="en-US"/>
              <a:t>, AST splits the spectrogram into a sequence of partially overlapping 16×16 images. </a:t>
            </a:r>
          </a:p>
          <a:p>
            <a:r>
              <a:rPr lang="en-US"/>
              <a:t>This sequence of patches is then projected into a sequence of embeddings, and these are given to the transformer encoder. </a:t>
            </a:r>
          </a:p>
          <a:p>
            <a:r>
              <a:rPr lang="en-US"/>
              <a:t>On top of this is a simple classification layer with sigmoid activation to map the hidden-states to classification probabilities.</a:t>
            </a:r>
          </a:p>
        </p:txBody>
      </p:sp>
      <p:pic>
        <p:nvPicPr>
          <p:cNvPr id="11266" name="Picture 2" descr="The audio spectrogram transformer works on a sequence of patches taken from the spectrogram">
            <a:extLst>
              <a:ext uri="{FF2B5EF4-FFF2-40B4-BE49-F238E27FC236}">
                <a16:creationId xmlns:a16="http://schemas.microsoft.com/office/drawing/2014/main" id="{ED059852-9321-2039-A7EA-16563B519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7" r="3151"/>
          <a:stretch/>
        </p:blipFill>
        <p:spPr bwMode="auto">
          <a:xfrm>
            <a:off x="4377447" y="973931"/>
            <a:ext cx="4717915" cy="416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10403D-56E2-585A-54D4-0F090393C47A}"/>
              </a:ext>
            </a:extLst>
          </p:cNvPr>
          <p:cNvSpPr txBox="1"/>
          <p:nvPr/>
        </p:nvSpPr>
        <p:spPr>
          <a:xfrm>
            <a:off x="335054" y="4740323"/>
            <a:ext cx="373110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AST: Audio Spectrogram Transformer, 2021</a:t>
            </a:r>
          </a:p>
        </p:txBody>
      </p:sp>
    </p:spTree>
    <p:extLst>
      <p:ext uri="{BB962C8B-B14F-4D97-AF65-F5344CB8AC3E}">
        <p14:creationId xmlns:p14="http://schemas.microsoft.com/office/powerpoint/2010/main" val="403855327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2707</Words>
  <Application>Microsoft Macintosh PowerPoint</Application>
  <PresentationFormat>On-screen Show (16:9)</PresentationFormat>
  <Paragraphs>419</Paragraphs>
  <Slides>73</Slides>
  <Notes>6</Notes>
  <HiddenSlides>7</HiddenSlides>
  <MMClips>11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Courier New</vt:lpstr>
      <vt:lpstr>Arial</vt:lpstr>
      <vt:lpstr>Tahoma</vt:lpstr>
      <vt:lpstr>Courier</vt:lpstr>
      <vt:lpstr>Source Sans Pro</vt:lpstr>
      <vt:lpstr>Consolas</vt:lpstr>
      <vt:lpstr>Source Serif Pro</vt:lpstr>
      <vt:lpstr>Roboto</vt:lpstr>
      <vt:lpstr>Wingdings</vt:lpstr>
      <vt:lpstr>Calibri</vt:lpstr>
      <vt:lpstr>Avenir Book</vt:lpstr>
      <vt:lpstr>Arial MT</vt:lpstr>
      <vt:lpstr>Times New Roman</vt:lpstr>
      <vt:lpstr>EP Presentation Theme - Simple</vt:lpstr>
      <vt:lpstr>1_EP Presentation Theme - Fancy</vt:lpstr>
      <vt:lpstr>2_EP Presentation Theme - Special</vt:lpstr>
      <vt:lpstr>1_EP Presentation Theme - Simple</vt:lpstr>
      <vt:lpstr>Connecting Language  to the World</vt:lpstr>
      <vt:lpstr>PowerPoint Presentation</vt:lpstr>
      <vt:lpstr>Dealing with Audio Data</vt:lpstr>
      <vt:lpstr>Dealing with Audio Data</vt:lpstr>
      <vt:lpstr>Spectrogram </vt:lpstr>
      <vt:lpstr>Spectrogram: Example</vt:lpstr>
      <vt:lpstr>Spectrogram: Example</vt:lpstr>
      <vt:lpstr>Feeding Speech to Transformer</vt:lpstr>
      <vt:lpstr>Audio Spectrogram Transformer (AST)</vt:lpstr>
      <vt:lpstr>Birds of View of Speech Tasks </vt:lpstr>
      <vt:lpstr>Summary </vt:lpstr>
      <vt:lpstr>PowerPoint Presentation</vt:lpstr>
      <vt:lpstr>How many people have used Github CoPilot? </vt:lpstr>
      <vt:lpstr>Some examples</vt:lpstr>
      <vt:lpstr>General Idea</vt:lpstr>
      <vt:lpstr>Setup: Pre-train on Code Data </vt:lpstr>
      <vt:lpstr>Fine-tuning on Clean[er] Data</vt:lpstr>
      <vt:lpstr>Evaluation</vt:lpstr>
      <vt:lpstr>Evaluation</vt:lpstr>
      <vt:lpstr>Evaluation</vt:lpstr>
      <vt:lpstr>Evaluation</vt:lpstr>
      <vt:lpstr>Results </vt:lpstr>
      <vt:lpstr>Results: w/ Open-source Models</vt:lpstr>
      <vt:lpstr>Result: Degradation with Length </vt:lpstr>
      <vt:lpstr>Summary</vt:lpstr>
      <vt:lpstr>PowerPoint Presentation</vt:lpstr>
      <vt:lpstr>Leverage LLMs for Real-World Tasks</vt:lpstr>
      <vt:lpstr>Leverage LLMs for Real-World Tasks</vt:lpstr>
      <vt:lpstr>LLMs as Backbones for Planners</vt:lpstr>
      <vt:lpstr>LMs as Planners: Procedural and Commonsense Knowledge</vt:lpstr>
      <vt:lpstr>LMs as Planners: Procedural and Commonsense Knowledge</vt:lpstr>
      <vt:lpstr>LLM as Planners: Composing Tools via Code Generation</vt:lpstr>
      <vt:lpstr>Application: Embodied Planning</vt:lpstr>
      <vt:lpstr>Application: Vision-Language Agents</vt:lpstr>
      <vt:lpstr>Application: Web Agents</vt:lpstr>
      <vt:lpstr>Tool Using with Self-Assessment</vt:lpstr>
      <vt:lpstr>PowerPoint Presentation</vt:lpstr>
      <vt:lpstr>PowerPoint Presentation</vt:lpstr>
      <vt:lpstr>SayCan: Grounding Language in Affordances</vt:lpstr>
      <vt:lpstr>SayCan: Grounding Language in Affordances</vt:lpstr>
      <vt:lpstr>SayCan + Chain-of-Thought</vt:lpstr>
      <vt:lpstr>PaLM-E: Embodied Multimodal LM</vt:lpstr>
      <vt:lpstr>PowerPoint Presentation</vt:lpstr>
      <vt:lpstr>Language models as (autoregressive) planners</vt:lpstr>
      <vt:lpstr>Language models as (autoregressive) planners</vt:lpstr>
      <vt:lpstr>Language models as (autoregressive) planners</vt:lpstr>
      <vt:lpstr>Interactive planner</vt:lpstr>
      <vt:lpstr>Interactive planner</vt:lpstr>
      <vt:lpstr>PowerPoint Presentation</vt:lpstr>
      <vt:lpstr>Limits in LLMs</vt:lpstr>
      <vt:lpstr>World models and agent models</vt:lpstr>
      <vt:lpstr>Simulators as world models</vt:lpstr>
      <vt:lpstr>Simulators as world models</vt:lpstr>
      <vt:lpstr>Video prediction for robot planning</vt:lpstr>
      <vt:lpstr>PowerPoint Presentation</vt:lpstr>
      <vt:lpstr>Humans represent agents differently from objects</vt:lpstr>
      <vt:lpstr>Humans represent agents differently from objects</vt:lpstr>
      <vt:lpstr>Level-0 agent models for embodied tasks</vt:lpstr>
      <vt:lpstr>Level-1 agent models for social reasoning</vt:lpstr>
      <vt:lpstr>Level-1 agent models for social reasoning</vt:lpstr>
      <vt:lpstr>Summary</vt:lpstr>
      <vt:lpstr>Summary</vt:lpstr>
      <vt:lpstr>PowerPoint Presentation</vt:lpstr>
      <vt:lpstr>Multi-agent planning and communication</vt:lpstr>
      <vt:lpstr>Multi-agent planning and communication</vt:lpstr>
      <vt:lpstr>Multi-agent planning and communication</vt:lpstr>
      <vt:lpstr>Multi-agent planning and communication</vt:lpstr>
      <vt:lpstr>Multi-agent planning and communication</vt:lpstr>
      <vt:lpstr>Summary</vt:lpstr>
      <vt:lpstr>Summary</vt:lpstr>
      <vt:lpstr>Summary</vt:lpstr>
      <vt:lpstr>Envisioning the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</cp:revision>
  <cp:lastPrinted>2024-04-02T12:13:23Z</cp:lastPrinted>
  <dcterms:modified xsi:type="dcterms:W3CDTF">2024-04-09T13:31:33Z</dcterms:modified>
</cp:coreProperties>
</file>